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811C3-524C-4223-B824-052491116CA2}" type="datetimeFigureOut">
              <a:rPr lang="de-DE" smtClean="0"/>
              <a:t>22.09.2023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73BF88-9E4C-4367-8812-C82DF98074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525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Jer</a:t>
            </a:r>
            <a:r>
              <a:rPr lang="de-DE" dirty="0"/>
              <a:t> 3,8: Ehe gebrochen – im </a:t>
            </a:r>
            <a:r>
              <a:rPr lang="de-DE" dirty="0" err="1"/>
              <a:t>hebr.</a:t>
            </a:r>
            <a:r>
              <a:rPr lang="de-DE" dirty="0"/>
              <a:t> ein Ausdruck</a:t>
            </a:r>
          </a:p>
          <a:p>
            <a:endParaRPr lang="de-DE" dirty="0"/>
          </a:p>
          <a:p>
            <a:r>
              <a:rPr lang="de-DE" dirty="0" err="1"/>
              <a:t>Hebr</a:t>
            </a:r>
            <a:r>
              <a:rPr lang="de-DE" dirty="0"/>
              <a:t> 13,4: Ehe – selbes Wort auch für Hochzeit… so an allen anderen Stellen im NT übersetzt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73BF88-9E4C-4367-8812-C82DF980741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4561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…Ehe ist also ein wichtiges Thema in der Bibel</a:t>
            </a:r>
          </a:p>
          <a:p>
            <a:r>
              <a:rPr lang="de-DE" dirty="0"/>
              <a:t>…sollte es damit auch für uns sein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73BF88-9E4C-4367-8812-C82DF980741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3950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Geschenk: freuen!!!</a:t>
            </a:r>
          </a:p>
          <a:p>
            <a:endParaRPr lang="de-DE" dirty="0"/>
          </a:p>
          <a:p>
            <a:r>
              <a:rPr lang="de-DE" dirty="0"/>
              <a:t>Ehe oft nicht mehr als Geschenk / erfreuendes sondern als Belastung und lästig erlebt und empfunden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73BF88-9E4C-4367-8812-C82DF980741C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3438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Unfähig zu lieben -&gt; in der Folge das Gegenteil: Lustbefriedigung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73BF88-9E4C-4367-8812-C82DF980741C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1339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Gemeinden: </a:t>
            </a:r>
          </a:p>
          <a:p>
            <a:r>
              <a:rPr lang="de-DE" dirty="0"/>
              <a:t>	hindert die Dienste</a:t>
            </a:r>
          </a:p>
          <a:p>
            <a:r>
              <a:rPr lang="de-DE" dirty="0"/>
              <a:t>	Belastet die Gemeinden (Betreuungsaufwand)</a:t>
            </a:r>
          </a:p>
          <a:p>
            <a:r>
              <a:rPr lang="de-DE" dirty="0"/>
              <a:t>Gesellschaft: kann nicht mehr so Zeugnis sein, wie Gott es gedacht hatte</a:t>
            </a:r>
          </a:p>
          <a:p>
            <a:r>
              <a:rPr lang="de-DE" dirty="0"/>
              <a:t>Kinder: leiden sehr unter zerrütteten Ehen (</a:t>
            </a:r>
            <a:r>
              <a:rPr lang="de-DE" dirty="0" err="1"/>
              <a:t>Bsp</a:t>
            </a:r>
            <a:r>
              <a:rPr lang="de-DE" dirty="0"/>
              <a:t> Jugend 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73BF88-9E4C-4367-8812-C82DF980741C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47912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…erfüllte Ehen – wo Kinder und Gäste sich wohlfühlen…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73BF88-9E4C-4367-8812-C82DF980741C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902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…erfüllte Ehen – wo Kinder und Gäste sich wohlfühlen…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73BF88-9E4C-4367-8812-C82DF980741C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7247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E3A361-B87B-FCD5-7037-74AFD5501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D7DED2D-CB00-05AF-278A-3F0514999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01CFA3-A521-FBC9-E8FD-AEC94D905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F004-AA5C-4BEB-BA11-0A4224FEDFCB}" type="datetimeFigureOut">
              <a:rPr lang="de-DE" smtClean="0"/>
              <a:t>22.09.2023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E7FDE6-8272-AAF9-BA34-36B6A1105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C4D675-38CF-604F-840D-66C8B6D4C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E0EB6-363E-4F70-BA99-BC28791E13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6346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2C8EDF-0A05-B529-0AA9-E3E99E743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33F75E4-B00E-C8AC-69A7-BE5902840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626971-E53E-C896-F0C2-84060C223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F004-AA5C-4BEB-BA11-0A4224FEDFCB}" type="datetimeFigureOut">
              <a:rPr lang="de-DE" smtClean="0"/>
              <a:t>22.09.2023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819788-3C88-F63C-3A80-D5BA798D1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129469-A3BD-184F-FBE5-0AD71074A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E0EB6-363E-4F70-BA99-BC28791E13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331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77AD63B-E244-53AF-2B90-6A0ECEC367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B2D8A83-8888-1C45-AC23-BF35262EA1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AE710E-0071-74B7-9D6E-62EC8B246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F004-AA5C-4BEB-BA11-0A4224FEDFCB}" type="datetimeFigureOut">
              <a:rPr lang="de-DE" smtClean="0"/>
              <a:t>22.09.2023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7FD34C-581B-3249-7FDF-7D01372C2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B45E87-575B-E832-5DD6-F75AA12A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E0EB6-363E-4F70-BA99-BC28791E13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2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625FF9-63B0-9DF6-902D-346F96A2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A5E2D4-8D2A-5B2F-7B58-4FECB3F57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353F3D9-D2D7-3319-AAE2-E557377C1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F004-AA5C-4BEB-BA11-0A4224FEDFCB}" type="datetimeFigureOut">
              <a:rPr lang="de-DE" smtClean="0"/>
              <a:t>22.09.2023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4EECCD-CC5D-EBF7-A72C-020331388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2178F9-DE50-AC8D-52D3-B74640EE3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E0EB6-363E-4F70-BA99-BC28791E13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6869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97B718-DBAC-D972-E4E9-AAA467FB9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014867-EFDC-C943-DD97-E51298FEC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63883E-61A2-41E6-7552-6A89C88DB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F004-AA5C-4BEB-BA11-0A4224FEDFCB}" type="datetimeFigureOut">
              <a:rPr lang="de-DE" smtClean="0"/>
              <a:t>22.09.2023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5E352D-2D34-A531-2B15-128114E3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B5A3BA-1C5E-B889-1763-CECFEBEBC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E0EB6-363E-4F70-BA99-BC28791E13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8911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A04BBE-1067-8E1F-C9E2-08CE30072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B41A3F-7452-61A5-9349-E7CA90A25B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74DE67C-5539-F809-59CE-B91C1B2CA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554F313-38B8-BBFD-499C-4BD6FA323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F004-AA5C-4BEB-BA11-0A4224FEDFCB}" type="datetimeFigureOut">
              <a:rPr lang="de-DE" smtClean="0"/>
              <a:t>22.09.2023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BC6CC0A-33E2-1B0D-35CD-7CC95A5E9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A9EA739-3872-F2C1-00C1-083FF0040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E0EB6-363E-4F70-BA99-BC28791E13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155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DE8EFD-A37F-2332-C1AE-E125C2ED1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7D5D170-D9E9-8A13-426F-D9B49CBAA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B6DB37-D0D3-EBE5-BD12-471AD31E21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ABD25E3-55AF-A1B4-637A-2A5ECA318F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ED7C7EA-6FAC-3173-E411-F51D3DC509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AF43555-6773-66CE-6136-371BD6646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F004-AA5C-4BEB-BA11-0A4224FEDFCB}" type="datetimeFigureOut">
              <a:rPr lang="de-DE" smtClean="0"/>
              <a:t>22.09.2023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E525F81-F736-C355-DDF9-86BC6776F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CEBCBFD-F498-F78A-5BB2-6EEFF150E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E0EB6-363E-4F70-BA99-BC28791E13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502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C9F7F6-5E2D-B158-F069-289ABB08B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8DE2345-A3BF-4139-9ABE-B1C34724C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F004-AA5C-4BEB-BA11-0A4224FEDFCB}" type="datetimeFigureOut">
              <a:rPr lang="de-DE" smtClean="0"/>
              <a:t>22.09.2023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491E5A1-BE02-4A1F-411A-561AC6293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9416003-2488-931A-E461-95A4E72D2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E0EB6-363E-4F70-BA99-BC28791E13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1563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BF05539-3C20-0879-9E2D-73F23C0CB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F004-AA5C-4BEB-BA11-0A4224FEDFCB}" type="datetimeFigureOut">
              <a:rPr lang="de-DE" smtClean="0"/>
              <a:t>22.09.2023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AFC1E77-7026-91DD-CFB0-B31C6ECF5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3432313-E5FF-CF48-42B1-0A43F35E2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E0EB6-363E-4F70-BA99-BC28791E13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1527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8A0547-4C01-FF65-8781-024C8AE4F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5CD45B-BEDE-F271-2DF5-1AC7F0650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0EB7574-CA2E-2CE9-A81C-21354B006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618E38-12A0-5BD0-ADD4-3345A9D06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F004-AA5C-4BEB-BA11-0A4224FEDFCB}" type="datetimeFigureOut">
              <a:rPr lang="de-DE" smtClean="0"/>
              <a:t>22.09.2023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D292FA-6902-6CC4-13F7-718C63765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CB3DF58-D403-1460-2A5C-EA4FFBBF2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E0EB6-363E-4F70-BA99-BC28791E13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8277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24C95D-F86F-F3DD-734A-01CB23816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3987959-C9C7-7599-9873-129C310DFF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B5601FA-1895-5ECA-0508-FC3E1F4BE1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92AE9FD-F577-CDEE-6CD4-2121B2348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F004-AA5C-4BEB-BA11-0A4224FEDFCB}" type="datetimeFigureOut">
              <a:rPr lang="de-DE" smtClean="0"/>
              <a:t>22.09.2023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8E85B08-98EA-8AC4-7818-1B508DF5F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662609B-42E2-8AF2-ABE3-092883F75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E0EB6-363E-4F70-BA99-BC28791E13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8034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61A6A23-B1A8-BC9C-CDB9-789A69685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9C90AF7-5A99-32BF-DDB2-6D0B2D2610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7DDB539-D313-8E16-F0AB-ED19A3177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5F004-AA5C-4BEB-BA11-0A4224FEDFCB}" type="datetimeFigureOut">
              <a:rPr lang="de-DE" smtClean="0"/>
              <a:t>22.09.2023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43A674-723A-D5D4-C680-BFB4A6A171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C782831-3A34-28DD-66C8-B452BB1E7D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E0EB6-363E-4F70-BA99-BC28791E13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59C3BB-A5A3-D44E-A566-5E970697AB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0EA5578-6A54-862E-7BB1-B44B110644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E44C2851-E94C-7D50-FC62-BB33DAEAA28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026" name="Picture 2" descr="Welche Bedeutung haben Hochzeit und Ehe?">
              <a:extLst>
                <a:ext uri="{FF2B5EF4-FFF2-40B4-BE49-F238E27FC236}">
                  <a16:creationId xmlns:a16="http://schemas.microsoft.com/office/drawing/2014/main" id="{41176360-3493-4A37-529E-17F5B7F2DFB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6927"/>
            <a:stretch/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4C005752-A310-5657-BCE5-F18D00A99F09}"/>
                </a:ext>
              </a:extLst>
            </p:cNvPr>
            <p:cNvSpPr txBox="1"/>
            <p:nvPr/>
          </p:nvSpPr>
          <p:spPr>
            <a:xfrm>
              <a:off x="6019800" y="6627039"/>
              <a:ext cx="6172200" cy="1846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de-DE" sz="600" dirty="0"/>
                <a:t>https://www.vivat.de/magazin/fileadmin/_processed_/1/c/csm_lk_hochzeit-ehe_banner_9af383564d.jpg</a:t>
              </a:r>
            </a:p>
          </p:txBody>
        </p:sp>
      </p:grpSp>
      <p:sp>
        <p:nvSpPr>
          <p:cNvPr id="7" name="Textfeld 6">
            <a:extLst>
              <a:ext uri="{FF2B5EF4-FFF2-40B4-BE49-F238E27FC236}">
                <a16:creationId xmlns:a16="http://schemas.microsoft.com/office/drawing/2014/main" id="{0F6A0BAE-27CA-B1CF-D6D1-B7F04671F99F}"/>
              </a:ext>
            </a:extLst>
          </p:cNvPr>
          <p:cNvSpPr txBox="1"/>
          <p:nvPr/>
        </p:nvSpPr>
        <p:spPr>
          <a:xfrm>
            <a:off x="4245429" y="4590661"/>
            <a:ext cx="74738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/>
              <a:t>Ehe – warum ist dieses Thema so wichtig?</a:t>
            </a:r>
          </a:p>
        </p:txBody>
      </p:sp>
    </p:spTree>
    <p:extLst>
      <p:ext uri="{BB962C8B-B14F-4D97-AF65-F5344CB8AC3E}">
        <p14:creationId xmlns:p14="http://schemas.microsoft.com/office/powerpoint/2010/main" val="453898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59C3BB-A5A3-D44E-A566-5E970697AB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0EA5578-6A54-862E-7BB1-B44B110644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E44C2851-E94C-7D50-FC62-BB33DAEAA28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026" name="Picture 2" descr="Welche Bedeutung haben Hochzeit und Ehe?">
              <a:extLst>
                <a:ext uri="{FF2B5EF4-FFF2-40B4-BE49-F238E27FC236}">
                  <a16:creationId xmlns:a16="http://schemas.microsoft.com/office/drawing/2014/main" id="{41176360-3493-4A37-529E-17F5B7F2DFB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6927"/>
            <a:stretch/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4C005752-A310-5657-BCE5-F18D00A99F09}"/>
                </a:ext>
              </a:extLst>
            </p:cNvPr>
            <p:cNvSpPr txBox="1"/>
            <p:nvPr/>
          </p:nvSpPr>
          <p:spPr>
            <a:xfrm>
              <a:off x="6019800" y="6627039"/>
              <a:ext cx="6172200" cy="1846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de-DE" sz="600" dirty="0"/>
                <a:t>https://www.vivat.de/magazin/fileadmin/_processed_/1/c/csm_lk_hochzeit-ehe_banner_9af383564d.jpg</a:t>
              </a:r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00E36BB3-14B7-6B68-1C95-16B18DB3E16A}"/>
              </a:ext>
            </a:extLst>
          </p:cNvPr>
          <p:cNvSpPr txBox="1"/>
          <p:nvPr/>
        </p:nvSpPr>
        <p:spPr>
          <a:xfrm>
            <a:off x="270588" y="130629"/>
            <a:ext cx="11644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/>
              <a:t>Ehe – warum ist dieses Thema so wichtig?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A4A3B91-7135-212C-C4FB-38A7C8DF1E55}"/>
              </a:ext>
            </a:extLst>
          </p:cNvPr>
          <p:cNvSpPr txBox="1"/>
          <p:nvPr/>
        </p:nvSpPr>
        <p:spPr>
          <a:xfrm>
            <a:off x="270588" y="1439697"/>
            <a:ext cx="116446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/>
              <a:t>Genau so soll es aber nicht sein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Warum das Eis so spät kam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de-DE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/>
              <a:t>Dafür uns gemeinsam einsetzen, dass in den Ehen…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endParaRPr lang="de-DE" sz="2800" b="1" dirty="0"/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Gottes Liebe, geoffenbart in Jesus Christus, sichtbar wird und… 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endParaRPr lang="de-DE" sz="2800" b="1" dirty="0"/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…die Ehen zu erfüllten Ehen werden 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295783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FA4A3B91-7135-212C-C4FB-38A7C8DF1E55}"/>
              </a:ext>
            </a:extLst>
          </p:cNvPr>
          <p:cNvSpPr txBox="1"/>
          <p:nvPr/>
        </p:nvSpPr>
        <p:spPr>
          <a:xfrm>
            <a:off x="270588" y="1439697"/>
            <a:ext cx="116446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800" b="1" dirty="0"/>
          </a:p>
          <a:p>
            <a:pPr marL="2286000" lvl="4" indent="-457200">
              <a:buFont typeface="Arial" panose="020B0604020202020204" pitchFamily="34" charset="0"/>
              <a:buChar char="•"/>
            </a:pPr>
            <a:endParaRPr lang="de-DE" sz="2800" b="1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ADE6C4B4-1BF7-B659-8AE6-7498828C1081}"/>
              </a:ext>
            </a:extLst>
          </p:cNvPr>
          <p:cNvGrpSpPr/>
          <p:nvPr/>
        </p:nvGrpSpPr>
        <p:grpSpPr>
          <a:xfrm>
            <a:off x="-3110" y="0"/>
            <a:ext cx="12192000" cy="6858153"/>
            <a:chOff x="-3110" y="0"/>
            <a:chExt cx="12192000" cy="6858153"/>
          </a:xfrm>
        </p:grpSpPr>
        <p:pic>
          <p:nvPicPr>
            <p:cNvPr id="2050" name="Picture 2" descr="I§I Homo-Ehe: Können Homosexuelle heiraten? I anwalt.org">
              <a:extLst>
                <a:ext uri="{FF2B5EF4-FFF2-40B4-BE49-F238E27FC236}">
                  <a16:creationId xmlns:a16="http://schemas.microsoft.com/office/drawing/2014/main" id="{E29125AF-3266-1951-F8BE-560F0FE82A8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556" r="9516"/>
            <a:stretch/>
          </p:blipFill>
          <p:spPr bwMode="auto">
            <a:xfrm>
              <a:off x="-3110" y="0"/>
              <a:ext cx="12192000" cy="68581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99A8E705-1A37-C3EC-D6DF-98FB8126FDAD}"/>
                </a:ext>
              </a:extLst>
            </p:cNvPr>
            <p:cNvSpPr txBox="1"/>
            <p:nvPr/>
          </p:nvSpPr>
          <p:spPr>
            <a:xfrm>
              <a:off x="9566787" y="6599593"/>
              <a:ext cx="2507226" cy="1846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de-DE" sz="600" dirty="0">
                  <a:solidFill>
                    <a:schemeClr val="bg2"/>
                  </a:solidFill>
                </a:rPr>
                <a:t>https://www.anwalt.org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03585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59C3BB-A5A3-D44E-A566-5E970697AB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0EA5578-6A54-862E-7BB1-B44B110644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E44C2851-E94C-7D50-FC62-BB33DAEAA28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026" name="Picture 2" descr="Welche Bedeutung haben Hochzeit und Ehe?">
              <a:extLst>
                <a:ext uri="{FF2B5EF4-FFF2-40B4-BE49-F238E27FC236}">
                  <a16:creationId xmlns:a16="http://schemas.microsoft.com/office/drawing/2014/main" id="{41176360-3493-4A37-529E-17F5B7F2DFB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6927"/>
            <a:stretch/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4C005752-A310-5657-BCE5-F18D00A99F09}"/>
                </a:ext>
              </a:extLst>
            </p:cNvPr>
            <p:cNvSpPr txBox="1"/>
            <p:nvPr/>
          </p:nvSpPr>
          <p:spPr>
            <a:xfrm>
              <a:off x="6019800" y="6627039"/>
              <a:ext cx="6172200" cy="1846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de-DE" sz="600" dirty="0"/>
                <a:t>https://www.vivat.de/magazin/fileadmin/_processed_/1/c/csm_lk_hochzeit-ehe_banner_9af383564d.jpg</a:t>
              </a:r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00E36BB3-14B7-6B68-1C95-16B18DB3E16A}"/>
              </a:ext>
            </a:extLst>
          </p:cNvPr>
          <p:cNvSpPr txBox="1"/>
          <p:nvPr/>
        </p:nvSpPr>
        <p:spPr>
          <a:xfrm>
            <a:off x="270588" y="130629"/>
            <a:ext cx="11644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/>
              <a:t>Ehe – warum ist dieses Thema so wichtig?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A4A3B91-7135-212C-C4FB-38A7C8DF1E55}"/>
              </a:ext>
            </a:extLst>
          </p:cNvPr>
          <p:cNvSpPr txBox="1"/>
          <p:nvPr/>
        </p:nvSpPr>
        <p:spPr>
          <a:xfrm>
            <a:off x="270588" y="1439697"/>
            <a:ext cx="1164460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/>
              <a:t>Ehe in der Bibel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endParaRPr lang="de-DE" sz="2800" b="1" dirty="0"/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Nur einmal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endParaRPr lang="de-DE" sz="2800" b="1" dirty="0"/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 err="1"/>
              <a:t>Hebr</a:t>
            </a:r>
            <a:r>
              <a:rPr lang="de-DE" sz="2800" b="1" dirty="0"/>
              <a:t> 13,4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/>
              <a:t>Trotzdem sehr wichtiges Thema</a:t>
            </a:r>
          </a:p>
        </p:txBody>
      </p:sp>
    </p:spTree>
    <p:extLst>
      <p:ext uri="{BB962C8B-B14F-4D97-AF65-F5344CB8AC3E}">
        <p14:creationId xmlns:p14="http://schemas.microsoft.com/office/powerpoint/2010/main" val="4945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59C3BB-A5A3-D44E-A566-5E970697AB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0EA5578-6A54-862E-7BB1-B44B110644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E44C2851-E94C-7D50-FC62-BB33DAEAA28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026" name="Picture 2" descr="Welche Bedeutung haben Hochzeit und Ehe?">
              <a:extLst>
                <a:ext uri="{FF2B5EF4-FFF2-40B4-BE49-F238E27FC236}">
                  <a16:creationId xmlns:a16="http://schemas.microsoft.com/office/drawing/2014/main" id="{41176360-3493-4A37-529E-17F5B7F2DFB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6927"/>
            <a:stretch/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4C005752-A310-5657-BCE5-F18D00A99F09}"/>
                </a:ext>
              </a:extLst>
            </p:cNvPr>
            <p:cNvSpPr txBox="1"/>
            <p:nvPr/>
          </p:nvSpPr>
          <p:spPr>
            <a:xfrm>
              <a:off x="6019800" y="6627039"/>
              <a:ext cx="6172200" cy="1846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de-DE" sz="600" dirty="0"/>
                <a:t>https://www.vivat.de/magazin/fileadmin/_processed_/1/c/csm_lk_hochzeit-ehe_banner_9af383564d.jpg</a:t>
              </a:r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00E36BB3-14B7-6B68-1C95-16B18DB3E16A}"/>
              </a:ext>
            </a:extLst>
          </p:cNvPr>
          <p:cNvSpPr txBox="1"/>
          <p:nvPr/>
        </p:nvSpPr>
        <p:spPr>
          <a:xfrm>
            <a:off x="270588" y="130629"/>
            <a:ext cx="11644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/>
              <a:t>Ehe – warum ist dieses Thema so wichtig?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A4A3B91-7135-212C-C4FB-38A7C8DF1E55}"/>
              </a:ext>
            </a:extLst>
          </p:cNvPr>
          <p:cNvSpPr txBox="1"/>
          <p:nvPr/>
        </p:nvSpPr>
        <p:spPr>
          <a:xfrm>
            <a:off x="270588" y="1439697"/>
            <a:ext cx="1164460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/>
              <a:t>Erste Erwähnung / Hinweis auf Ehe in der Bibel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Gen 2,24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de-DE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/>
              <a:t>Letzten Hinweis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 err="1"/>
              <a:t>Offenb</a:t>
            </a:r>
            <a:r>
              <a:rPr lang="de-DE" sz="2800" b="1" dirty="0"/>
              <a:t> 22,17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de-DE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/>
              <a:t>Ein ganzes Buch, dass diesem Thema gewidmet ist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Hohelied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endParaRPr lang="de-DE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/>
              <a:t>viele weitere Erwähnungen</a:t>
            </a:r>
          </a:p>
          <a:p>
            <a:pPr lvl="4"/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1618945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59C3BB-A5A3-D44E-A566-5E970697AB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0EA5578-6A54-862E-7BB1-B44B110644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E44C2851-E94C-7D50-FC62-BB33DAEAA28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026" name="Picture 2" descr="Welche Bedeutung haben Hochzeit und Ehe?">
              <a:extLst>
                <a:ext uri="{FF2B5EF4-FFF2-40B4-BE49-F238E27FC236}">
                  <a16:creationId xmlns:a16="http://schemas.microsoft.com/office/drawing/2014/main" id="{41176360-3493-4A37-529E-17F5B7F2DFB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6927"/>
            <a:stretch/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4C005752-A310-5657-BCE5-F18D00A99F09}"/>
                </a:ext>
              </a:extLst>
            </p:cNvPr>
            <p:cNvSpPr txBox="1"/>
            <p:nvPr/>
          </p:nvSpPr>
          <p:spPr>
            <a:xfrm>
              <a:off x="6019800" y="6627039"/>
              <a:ext cx="6172200" cy="1846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de-DE" sz="600" dirty="0"/>
                <a:t>https://www.vivat.de/magazin/fileadmin/_processed_/1/c/csm_lk_hochzeit-ehe_banner_9af383564d.jpg</a:t>
              </a:r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00E36BB3-14B7-6B68-1C95-16B18DB3E16A}"/>
              </a:ext>
            </a:extLst>
          </p:cNvPr>
          <p:cNvSpPr txBox="1"/>
          <p:nvPr/>
        </p:nvSpPr>
        <p:spPr>
          <a:xfrm>
            <a:off x="270588" y="130629"/>
            <a:ext cx="11644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/>
              <a:t>Ehe – warum ist dieses Thema so wichtig?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A4A3B91-7135-212C-C4FB-38A7C8DF1E55}"/>
              </a:ext>
            </a:extLst>
          </p:cNvPr>
          <p:cNvSpPr txBox="1"/>
          <p:nvPr/>
        </p:nvSpPr>
        <p:spPr>
          <a:xfrm>
            <a:off x="270588" y="1439697"/>
            <a:ext cx="116446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/>
              <a:t>Kuriositäten rund um die Ehe…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…kann Leben retten</a:t>
            </a:r>
          </a:p>
          <a:p>
            <a:pPr marL="3200400" lvl="6" indent="-457200">
              <a:buFont typeface="Arial" panose="020B0604020202020204" pitchFamily="34" charset="0"/>
              <a:buChar char="•"/>
            </a:pPr>
            <a:r>
              <a:rPr lang="de-DE" sz="2800" b="1" dirty="0"/>
              <a:t>Ester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…kann auch in große Schwierigkeiten bringen</a:t>
            </a:r>
          </a:p>
          <a:p>
            <a:pPr marL="3200400" lvl="6" indent="-457200">
              <a:buFont typeface="Arial" panose="020B0604020202020204" pitchFamily="34" charset="0"/>
              <a:buChar char="•"/>
            </a:pPr>
            <a:r>
              <a:rPr lang="de-DE" sz="2800" b="1" dirty="0"/>
              <a:t>Simson</a:t>
            </a:r>
          </a:p>
          <a:p>
            <a:pPr marL="3200400" lvl="6" indent="-457200">
              <a:buFont typeface="Arial" panose="020B0604020202020204" pitchFamily="34" charset="0"/>
              <a:buChar char="•"/>
            </a:pPr>
            <a:r>
              <a:rPr lang="de-DE" sz="2800" b="1" dirty="0"/>
              <a:t>Ahab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…Ehe als Offenbarung der Herrlichkeit Gottes</a:t>
            </a:r>
          </a:p>
          <a:p>
            <a:pPr marL="3200400" lvl="6" indent="-457200">
              <a:buFont typeface="Arial" panose="020B0604020202020204" pitchFamily="34" charset="0"/>
              <a:buChar char="•"/>
            </a:pPr>
            <a:r>
              <a:rPr lang="de-DE" sz="2800" b="1" dirty="0"/>
              <a:t>Hochzeit zu Kana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…Ehe die Heilsgeschichte wiederspiegelt</a:t>
            </a:r>
          </a:p>
          <a:p>
            <a:pPr marL="3200400" lvl="6" indent="-457200">
              <a:buFont typeface="Arial" panose="020B0604020202020204" pitchFamily="34" charset="0"/>
              <a:buChar char="•"/>
            </a:pPr>
            <a:r>
              <a:rPr lang="de-DE" sz="2800" b="1" dirty="0" err="1"/>
              <a:t>Hosea</a:t>
            </a:r>
            <a:endParaRPr lang="de-DE" sz="2800" b="1" dirty="0"/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…und vieles mehr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/>
              <a:t>Ehe in der Bibel: sehr wichtiges Thema!</a:t>
            </a:r>
          </a:p>
        </p:txBody>
      </p:sp>
    </p:spTree>
    <p:extLst>
      <p:ext uri="{BB962C8B-B14F-4D97-AF65-F5344CB8AC3E}">
        <p14:creationId xmlns:p14="http://schemas.microsoft.com/office/powerpoint/2010/main" val="400260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59C3BB-A5A3-D44E-A566-5E970697AB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0EA5578-6A54-862E-7BB1-B44B110644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E44C2851-E94C-7D50-FC62-BB33DAEAA28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026" name="Picture 2" descr="Welche Bedeutung haben Hochzeit und Ehe?">
              <a:extLst>
                <a:ext uri="{FF2B5EF4-FFF2-40B4-BE49-F238E27FC236}">
                  <a16:creationId xmlns:a16="http://schemas.microsoft.com/office/drawing/2014/main" id="{41176360-3493-4A37-529E-17F5B7F2DFB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6927"/>
            <a:stretch/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4C005752-A310-5657-BCE5-F18D00A99F09}"/>
                </a:ext>
              </a:extLst>
            </p:cNvPr>
            <p:cNvSpPr txBox="1"/>
            <p:nvPr/>
          </p:nvSpPr>
          <p:spPr>
            <a:xfrm>
              <a:off x="6019800" y="6627039"/>
              <a:ext cx="6172200" cy="1846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de-DE" sz="600" dirty="0"/>
                <a:t>https://www.vivat.de/magazin/fileadmin/_processed_/1/c/csm_lk_hochzeit-ehe_banner_9af383564d.jpg</a:t>
              </a:r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00E36BB3-14B7-6B68-1C95-16B18DB3E16A}"/>
              </a:ext>
            </a:extLst>
          </p:cNvPr>
          <p:cNvSpPr txBox="1"/>
          <p:nvPr/>
        </p:nvSpPr>
        <p:spPr>
          <a:xfrm>
            <a:off x="270588" y="130629"/>
            <a:ext cx="11644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/>
              <a:t>Ehe – warum ist dieses Thema so wichtig?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A4A3B91-7135-212C-C4FB-38A7C8DF1E55}"/>
              </a:ext>
            </a:extLst>
          </p:cNvPr>
          <p:cNvSpPr txBox="1"/>
          <p:nvPr/>
        </p:nvSpPr>
        <p:spPr>
          <a:xfrm>
            <a:off x="270588" y="1439697"/>
            <a:ext cx="116446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/>
              <a:t>Warum?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Gen 2,24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engste Form von Gemeinschaft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Bild: Beziehung Gottes zu seinem Volk</a:t>
            </a:r>
          </a:p>
          <a:p>
            <a:pPr marL="3200400" lvl="6" indent="-457200">
              <a:buFont typeface="Arial" panose="020B0604020202020204" pitchFamily="34" charset="0"/>
              <a:buChar char="•"/>
            </a:pPr>
            <a:r>
              <a:rPr lang="de-DE" sz="2800" b="1" dirty="0"/>
              <a:t>Israel</a:t>
            </a:r>
          </a:p>
          <a:p>
            <a:pPr marL="3200400" lvl="6" indent="-457200">
              <a:buFont typeface="Arial" panose="020B0604020202020204" pitchFamily="34" charset="0"/>
              <a:buChar char="•"/>
            </a:pPr>
            <a:r>
              <a:rPr lang="de-DE" sz="2800" b="1" dirty="0"/>
              <a:t>Gemeinde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endParaRPr lang="de-DE" sz="2800" b="1" dirty="0"/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Darum geht’s: </a:t>
            </a:r>
          </a:p>
          <a:p>
            <a:pPr marL="3200400" lvl="6" indent="-457200">
              <a:buFont typeface="Arial" panose="020B0604020202020204" pitchFamily="34" charset="0"/>
              <a:buChar char="•"/>
            </a:pPr>
            <a:r>
              <a:rPr lang="de-DE" sz="2800" b="1" dirty="0"/>
              <a:t>tiefe, enge Beziehung zwischen Gott und uns</a:t>
            </a:r>
          </a:p>
          <a:p>
            <a:pPr marL="3200400" lvl="6" indent="-457200">
              <a:buFont typeface="Arial" panose="020B0604020202020204" pitchFamily="34" charset="0"/>
              <a:buChar char="•"/>
            </a:pPr>
            <a:r>
              <a:rPr lang="de-DE" sz="2800" b="1" dirty="0"/>
              <a:t>Eins werden</a:t>
            </a:r>
          </a:p>
        </p:txBody>
      </p:sp>
    </p:spTree>
    <p:extLst>
      <p:ext uri="{BB962C8B-B14F-4D97-AF65-F5344CB8AC3E}">
        <p14:creationId xmlns:p14="http://schemas.microsoft.com/office/powerpoint/2010/main" val="252521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59C3BB-A5A3-D44E-A566-5E970697AB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0EA5578-6A54-862E-7BB1-B44B110644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E44C2851-E94C-7D50-FC62-BB33DAEAA28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026" name="Picture 2" descr="Welche Bedeutung haben Hochzeit und Ehe?">
              <a:extLst>
                <a:ext uri="{FF2B5EF4-FFF2-40B4-BE49-F238E27FC236}">
                  <a16:creationId xmlns:a16="http://schemas.microsoft.com/office/drawing/2014/main" id="{41176360-3493-4A37-529E-17F5B7F2DFB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6927"/>
            <a:stretch/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4C005752-A310-5657-BCE5-F18D00A99F09}"/>
                </a:ext>
              </a:extLst>
            </p:cNvPr>
            <p:cNvSpPr txBox="1"/>
            <p:nvPr/>
          </p:nvSpPr>
          <p:spPr>
            <a:xfrm>
              <a:off x="6019800" y="6627039"/>
              <a:ext cx="6172200" cy="1846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de-DE" sz="600" dirty="0"/>
                <a:t>https://www.vivat.de/magazin/fileadmin/_processed_/1/c/csm_lk_hochzeit-ehe_banner_9af383564d.jpg</a:t>
              </a:r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00E36BB3-14B7-6B68-1C95-16B18DB3E16A}"/>
              </a:ext>
            </a:extLst>
          </p:cNvPr>
          <p:cNvSpPr txBox="1"/>
          <p:nvPr/>
        </p:nvSpPr>
        <p:spPr>
          <a:xfrm>
            <a:off x="270588" y="130629"/>
            <a:ext cx="11644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/>
              <a:t>Ehe – warum ist dieses Thema so wichtig?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A4A3B91-7135-212C-C4FB-38A7C8DF1E55}"/>
              </a:ext>
            </a:extLst>
          </p:cNvPr>
          <p:cNvSpPr txBox="1"/>
          <p:nvPr/>
        </p:nvSpPr>
        <p:spPr>
          <a:xfrm>
            <a:off x="270588" y="1439697"/>
            <a:ext cx="116446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/>
              <a:t>Kernelement dieser Beziehung?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Liebe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endParaRPr lang="de-DE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/>
              <a:t>Liebesbeziehung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Auch zwischen Gott und seinem Volk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Wichtig: </a:t>
            </a:r>
          </a:p>
          <a:p>
            <a:pPr marL="3200400" lvl="6" indent="-457200">
              <a:buFont typeface="Arial" panose="020B0604020202020204" pitchFamily="34" charset="0"/>
              <a:buChar char="•"/>
            </a:pPr>
            <a:r>
              <a:rPr lang="de-DE" sz="2800" b="1" dirty="0" err="1"/>
              <a:t>Eph</a:t>
            </a:r>
            <a:r>
              <a:rPr lang="de-DE" sz="2800" b="1" dirty="0"/>
              <a:t> 3,17ff</a:t>
            </a:r>
          </a:p>
          <a:p>
            <a:pPr marL="3200400" lvl="6" indent="-457200">
              <a:buFont typeface="Arial" panose="020B0604020202020204" pitchFamily="34" charset="0"/>
              <a:buChar char="•"/>
            </a:pPr>
            <a:r>
              <a:rPr lang="de-DE" sz="2800" b="1" dirty="0"/>
              <a:t>1 </a:t>
            </a:r>
            <a:r>
              <a:rPr lang="de-DE" sz="2800" b="1" dirty="0" err="1"/>
              <a:t>Joh</a:t>
            </a:r>
            <a:r>
              <a:rPr lang="de-DE" sz="2800" b="1" dirty="0"/>
              <a:t> 4,16ff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/>
              <a:t>Ehe zwischen Mann und Frau soll…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…der Welt zeigen, wie Gott liebt…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…dadurch Gott verherrlichen…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…und die Ehepartner erfreuen</a:t>
            </a:r>
          </a:p>
        </p:txBody>
      </p:sp>
    </p:spTree>
    <p:extLst>
      <p:ext uri="{BB962C8B-B14F-4D97-AF65-F5344CB8AC3E}">
        <p14:creationId xmlns:p14="http://schemas.microsoft.com/office/powerpoint/2010/main" val="368980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59C3BB-A5A3-D44E-A566-5E970697AB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0EA5578-6A54-862E-7BB1-B44B110644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E44C2851-E94C-7D50-FC62-BB33DAEAA28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026" name="Picture 2" descr="Welche Bedeutung haben Hochzeit und Ehe?">
              <a:extLst>
                <a:ext uri="{FF2B5EF4-FFF2-40B4-BE49-F238E27FC236}">
                  <a16:creationId xmlns:a16="http://schemas.microsoft.com/office/drawing/2014/main" id="{41176360-3493-4A37-529E-17F5B7F2DFB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6927"/>
            <a:stretch/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4C005752-A310-5657-BCE5-F18D00A99F09}"/>
                </a:ext>
              </a:extLst>
            </p:cNvPr>
            <p:cNvSpPr txBox="1"/>
            <p:nvPr/>
          </p:nvSpPr>
          <p:spPr>
            <a:xfrm>
              <a:off x="6019800" y="6627039"/>
              <a:ext cx="6172200" cy="1846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de-DE" sz="600" dirty="0"/>
                <a:t>https://www.vivat.de/magazin/fileadmin/_processed_/1/c/csm_lk_hochzeit-ehe_banner_9af383564d.jpg</a:t>
              </a:r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00E36BB3-14B7-6B68-1C95-16B18DB3E16A}"/>
              </a:ext>
            </a:extLst>
          </p:cNvPr>
          <p:cNvSpPr txBox="1"/>
          <p:nvPr/>
        </p:nvSpPr>
        <p:spPr>
          <a:xfrm>
            <a:off x="270588" y="130629"/>
            <a:ext cx="11644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/>
              <a:t>Ehe – warum ist dieses Thema so wichtig?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A4A3B91-7135-212C-C4FB-38A7C8DF1E55}"/>
              </a:ext>
            </a:extLst>
          </p:cNvPr>
          <p:cNvSpPr txBox="1"/>
          <p:nvPr/>
        </p:nvSpPr>
        <p:spPr>
          <a:xfrm>
            <a:off x="270588" y="1439697"/>
            <a:ext cx="116446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/>
              <a:t>Ehe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Geschenk Gottes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Überbleibsel aus dem Paradies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endParaRPr lang="de-DE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/>
              <a:t>Aber: oft nicht mehr paradiesisch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/>
              <a:t>Sündenfall belastet auch die Ehe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Gen 3,12!!!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/>
              <a:t>Satan versucht alles Gute zu pervertieren</a:t>
            </a:r>
          </a:p>
          <a:p>
            <a:endParaRPr lang="de-DE" sz="2800" b="1" dirty="0"/>
          </a:p>
          <a:p>
            <a:pPr marL="2286000" lvl="4" indent="-457200">
              <a:buFont typeface="Arial" panose="020B0604020202020204" pitchFamily="34" charset="0"/>
              <a:buChar char="•"/>
            </a:pP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293669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59C3BB-A5A3-D44E-A566-5E970697AB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0EA5578-6A54-862E-7BB1-B44B110644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E44C2851-E94C-7D50-FC62-BB33DAEAA28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026" name="Picture 2" descr="Welche Bedeutung haben Hochzeit und Ehe?">
              <a:extLst>
                <a:ext uri="{FF2B5EF4-FFF2-40B4-BE49-F238E27FC236}">
                  <a16:creationId xmlns:a16="http://schemas.microsoft.com/office/drawing/2014/main" id="{41176360-3493-4A37-529E-17F5B7F2DFB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6927"/>
            <a:stretch/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4C005752-A310-5657-BCE5-F18D00A99F09}"/>
                </a:ext>
              </a:extLst>
            </p:cNvPr>
            <p:cNvSpPr txBox="1"/>
            <p:nvPr/>
          </p:nvSpPr>
          <p:spPr>
            <a:xfrm>
              <a:off x="6019800" y="6627039"/>
              <a:ext cx="6172200" cy="1846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de-DE" sz="600" dirty="0"/>
                <a:t>https://www.vivat.de/magazin/fileadmin/_processed_/1/c/csm_lk_hochzeit-ehe_banner_9af383564d.jpg</a:t>
              </a:r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00E36BB3-14B7-6B68-1C95-16B18DB3E16A}"/>
              </a:ext>
            </a:extLst>
          </p:cNvPr>
          <p:cNvSpPr txBox="1"/>
          <p:nvPr/>
        </p:nvSpPr>
        <p:spPr>
          <a:xfrm>
            <a:off x="270588" y="130629"/>
            <a:ext cx="11644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/>
              <a:t>Ehe – warum ist dieses Thema so wichtig?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A4A3B91-7135-212C-C4FB-38A7C8DF1E55}"/>
              </a:ext>
            </a:extLst>
          </p:cNvPr>
          <p:cNvSpPr txBox="1"/>
          <p:nvPr/>
        </p:nvSpPr>
        <p:spPr>
          <a:xfrm>
            <a:off x="270588" y="1439697"/>
            <a:ext cx="116446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/>
              <a:t>Folge: Ehe angegriffen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endParaRPr lang="de-DE" sz="2800" b="1" dirty="0"/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von außen</a:t>
            </a:r>
          </a:p>
          <a:p>
            <a:pPr marL="3200400" lvl="6" indent="-457200">
              <a:buFont typeface="Arial" panose="020B0604020202020204" pitchFamily="34" charset="0"/>
              <a:buChar char="•"/>
            </a:pPr>
            <a:r>
              <a:rPr lang="de-DE" sz="2800" b="1" dirty="0"/>
              <a:t>Ideologien</a:t>
            </a:r>
          </a:p>
          <a:p>
            <a:pPr marL="3200400" lvl="6" indent="-457200">
              <a:buFont typeface="Arial" panose="020B0604020202020204" pitchFamily="34" charset="0"/>
              <a:buChar char="•"/>
            </a:pPr>
            <a:r>
              <a:rPr lang="de-DE" sz="2800" b="1" dirty="0"/>
              <a:t>Versuchungen</a:t>
            </a:r>
          </a:p>
          <a:p>
            <a:pPr marL="3200400" lvl="6" indent="-457200">
              <a:buFont typeface="Arial" panose="020B0604020202020204" pitchFamily="34" charset="0"/>
              <a:buChar char="•"/>
            </a:pPr>
            <a:r>
              <a:rPr lang="de-DE" sz="2800" b="1" dirty="0"/>
              <a:t>…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endParaRPr lang="de-DE" sz="2800" b="1" dirty="0"/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von innen</a:t>
            </a:r>
          </a:p>
          <a:p>
            <a:pPr marL="3200400" lvl="6" indent="-457200">
              <a:buFont typeface="Arial" panose="020B0604020202020204" pitchFamily="34" charset="0"/>
              <a:buChar char="•"/>
            </a:pPr>
            <a:r>
              <a:rPr lang="de-DE" sz="2800" b="1" dirty="0"/>
              <a:t>Ego / altes Ich</a:t>
            </a:r>
          </a:p>
          <a:p>
            <a:pPr marL="3200400" lvl="6" indent="-457200">
              <a:buFont typeface="Arial" panose="020B0604020202020204" pitchFamily="34" charset="0"/>
              <a:buChar char="•"/>
            </a:pPr>
            <a:r>
              <a:rPr lang="de-DE" sz="2800" b="1" dirty="0"/>
              <a:t>unfähig zu lieben</a:t>
            </a:r>
          </a:p>
        </p:txBody>
      </p:sp>
    </p:spTree>
    <p:extLst>
      <p:ext uri="{BB962C8B-B14F-4D97-AF65-F5344CB8AC3E}">
        <p14:creationId xmlns:p14="http://schemas.microsoft.com/office/powerpoint/2010/main" val="3290813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59C3BB-A5A3-D44E-A566-5E970697AB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0EA5578-6A54-862E-7BB1-B44B110644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E44C2851-E94C-7D50-FC62-BB33DAEAA28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026" name="Picture 2" descr="Welche Bedeutung haben Hochzeit und Ehe?">
              <a:extLst>
                <a:ext uri="{FF2B5EF4-FFF2-40B4-BE49-F238E27FC236}">
                  <a16:creationId xmlns:a16="http://schemas.microsoft.com/office/drawing/2014/main" id="{41176360-3493-4A37-529E-17F5B7F2DFB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6927"/>
            <a:stretch/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4C005752-A310-5657-BCE5-F18D00A99F09}"/>
                </a:ext>
              </a:extLst>
            </p:cNvPr>
            <p:cNvSpPr txBox="1"/>
            <p:nvPr/>
          </p:nvSpPr>
          <p:spPr>
            <a:xfrm>
              <a:off x="6019800" y="6627039"/>
              <a:ext cx="6172200" cy="1846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de-DE" sz="600" dirty="0"/>
                <a:t>https://www.vivat.de/magazin/fileadmin/_processed_/1/c/csm_lk_hochzeit-ehe_banner_9af383564d.jpg</a:t>
              </a:r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00E36BB3-14B7-6B68-1C95-16B18DB3E16A}"/>
              </a:ext>
            </a:extLst>
          </p:cNvPr>
          <p:cNvSpPr txBox="1"/>
          <p:nvPr/>
        </p:nvSpPr>
        <p:spPr>
          <a:xfrm>
            <a:off x="270588" y="130629"/>
            <a:ext cx="11644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/>
              <a:t>Ehe – warum ist dieses Thema so wichtig?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A4A3B91-7135-212C-C4FB-38A7C8DF1E55}"/>
              </a:ext>
            </a:extLst>
          </p:cNvPr>
          <p:cNvSpPr txBox="1"/>
          <p:nvPr/>
        </p:nvSpPr>
        <p:spPr>
          <a:xfrm>
            <a:off x="270588" y="1439697"/>
            <a:ext cx="116446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/>
              <a:t>Auswirkungen auf die Ehe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endParaRPr lang="de-DE" sz="2800" b="1" dirty="0"/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Belastungen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Freudlosigkeit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Verletzungen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macht krank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de-DE" sz="2800" b="1" dirty="0"/>
              <a:t>zieht Kreise</a:t>
            </a:r>
          </a:p>
          <a:p>
            <a:pPr marL="3200400" lvl="6" indent="-457200">
              <a:buFont typeface="Arial" panose="020B0604020202020204" pitchFamily="34" charset="0"/>
              <a:buChar char="•"/>
            </a:pPr>
            <a:r>
              <a:rPr lang="de-DE" sz="2800" b="1" dirty="0"/>
              <a:t>Gemeinden</a:t>
            </a:r>
          </a:p>
          <a:p>
            <a:pPr marL="3200400" lvl="6" indent="-457200">
              <a:buFont typeface="Arial" panose="020B0604020202020204" pitchFamily="34" charset="0"/>
              <a:buChar char="•"/>
            </a:pPr>
            <a:r>
              <a:rPr lang="de-DE" sz="2800" b="1" dirty="0"/>
              <a:t>Gesellschaft</a:t>
            </a:r>
          </a:p>
          <a:p>
            <a:pPr marL="3200400" lvl="6" indent="-457200">
              <a:buFont typeface="Arial" panose="020B0604020202020204" pitchFamily="34" charset="0"/>
              <a:buChar char="•"/>
            </a:pPr>
            <a:r>
              <a:rPr lang="de-DE" sz="2800" b="1" dirty="0"/>
              <a:t>Kinder</a:t>
            </a:r>
          </a:p>
        </p:txBody>
      </p:sp>
    </p:spTree>
    <p:extLst>
      <p:ext uri="{BB962C8B-B14F-4D97-AF65-F5344CB8AC3E}">
        <p14:creationId xmlns:p14="http://schemas.microsoft.com/office/powerpoint/2010/main" val="177309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798</Words>
  <Application>Microsoft Office PowerPoint</Application>
  <PresentationFormat>Breitbild</PresentationFormat>
  <Paragraphs>133</Paragraphs>
  <Slides>11</Slides>
  <Notes>7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Friedemann Goral</dc:creator>
  <cp:lastModifiedBy>Friedemann Goral</cp:lastModifiedBy>
  <cp:revision>14</cp:revision>
  <dcterms:created xsi:type="dcterms:W3CDTF">2023-09-02T22:43:27Z</dcterms:created>
  <dcterms:modified xsi:type="dcterms:W3CDTF">2023-09-22T16:41:50Z</dcterms:modified>
</cp:coreProperties>
</file>