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  <p:sldId id="271" r:id="rId1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3C"/>
    <a:srgbClr val="FBD69B"/>
    <a:srgbClr val="758EB4"/>
    <a:srgbClr val="854C38"/>
    <a:srgbClr val="CCA3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42"/>
    <p:restoredTop sz="94696"/>
  </p:normalViewPr>
  <p:slideViewPr>
    <p:cSldViewPr snapToGrid="0">
      <p:cViewPr varScale="1">
        <p:scale>
          <a:sx n="105" d="100"/>
          <a:sy n="105" d="100"/>
        </p:scale>
        <p:origin x="3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6E469-F066-5546-A38D-F91A80079C95}" type="datetimeFigureOut">
              <a:rPr lang="de-DE" smtClean="0"/>
              <a:t>15.03.25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497F7-ED2B-DE49-BFA5-B6DC591D77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0748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497F7-ED2B-DE49-BFA5-B6DC591D776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60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3497F7-ED2B-DE49-BFA5-B6DC591D776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471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92270-6A54-949D-14AC-60D681632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00408B-9D9C-C9E2-F49F-8700E70FE4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97153D-0A7B-C93C-7640-3A023DA3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37E2-F1DB-AA43-A669-B9BB1DC96D94}" type="datetimeFigureOut">
              <a:rPr lang="de-DE" smtClean="0"/>
              <a:t>15.03.25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2DF5527-A923-A15F-C645-B2C699E0F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B4ABDA8-9EE5-89EA-989D-FBAA4EC4A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4FF8-2AAF-1A47-B0EE-6617D635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0370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C633C-6F92-84BE-A3AA-E5C1C7C8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8F52491-D84F-6E7D-312D-6447AAA9A1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EAD15C-ABD0-8F8C-194D-E2298D06A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37E2-F1DB-AA43-A669-B9BB1DC96D94}" type="datetimeFigureOut">
              <a:rPr lang="de-DE" smtClean="0"/>
              <a:t>15.03.25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D1AE827-B15F-8335-006D-510EADB81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29C6EE-BB4B-4724-6969-99BBF080B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4FF8-2AAF-1A47-B0EE-6617D635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5930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04C622C-8C18-51D7-D003-1E89696F38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A90D8F7-C711-E241-01C9-5D4F3ED87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5702CA-1F2E-EFB1-16D4-706579C1E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37E2-F1DB-AA43-A669-B9BB1DC96D94}" type="datetimeFigureOut">
              <a:rPr lang="de-DE" smtClean="0"/>
              <a:t>15.03.25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CB3B29F-B641-4444-B0C1-D30CF6D23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677040-B712-405D-92D4-81E3EF8D7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4FF8-2AAF-1A47-B0EE-6617D635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757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A19C09-9A84-24C0-E8B6-E9FB9B576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504B2F6-DC87-78EF-B849-7AEDDC05B4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EAB80B-E6F8-B54A-16F8-E116138F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37E2-F1DB-AA43-A669-B9BB1DC96D94}" type="datetimeFigureOut">
              <a:rPr lang="de-DE" smtClean="0"/>
              <a:t>15.03.25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2A58F88-AE18-4F82-2508-AC1FAF0C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4257041-523F-398C-4C39-895648AEA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4FF8-2AAF-1A47-B0EE-6617D635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7575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B4CF5-76D3-3DD5-D753-404A16CC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513E50-86A4-02EE-C739-BFA7A8BC1E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293F60-1D5F-6472-38AC-98F4EB66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37E2-F1DB-AA43-A669-B9BB1DC96D94}" type="datetimeFigureOut">
              <a:rPr lang="de-DE" smtClean="0"/>
              <a:t>15.03.25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3AD6A1-6E4B-47F4-51A1-6818F7026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B2F865-0E06-644A-7D8D-0BC51FFA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4FF8-2AAF-1A47-B0EE-6617D635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115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894EC-EDE9-A483-2E88-51CF75791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581BF3-29F3-5E2F-BCFC-FCE8672AF1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2F5AB18-9A66-6471-7830-B3EA768362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1F5E169-D6DB-AEDC-B37D-30C44CBC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37E2-F1DB-AA43-A669-B9BB1DC96D94}" type="datetimeFigureOut">
              <a:rPr lang="de-DE" smtClean="0"/>
              <a:t>15.03.25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10827F9-49D5-AD60-2D07-788031E1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56DFFB3-641B-B544-D88C-62D8F0285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4FF8-2AAF-1A47-B0EE-6617D635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35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B0509-2A86-D5D5-A584-3CDC7581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B4DA48-28C0-3F5E-C0B7-AB1E95A702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83E6F40-19AF-D000-21E8-B16C483792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FF8BB8A-E1B7-754D-447A-A4C93EA26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F90E9B0-314B-0BAD-A2DB-F86B98519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C8D5E9C-3F4B-2065-27A9-8DB4443BB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37E2-F1DB-AA43-A669-B9BB1DC96D94}" type="datetimeFigureOut">
              <a:rPr lang="de-DE" smtClean="0"/>
              <a:t>15.03.25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F14EA13-A8D5-D89B-4B35-21CEFF195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700E947-37A0-1AC9-7104-E263BD981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4FF8-2AAF-1A47-B0EE-6617D635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6072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63D793-F692-7A15-C374-DC3800E0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5F43F0-3923-7813-306A-EEC36FC43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37E2-F1DB-AA43-A669-B9BB1DC96D94}" type="datetimeFigureOut">
              <a:rPr lang="de-DE" smtClean="0"/>
              <a:t>15.03.25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CD9457-E1B5-3E3C-4A8E-871A292C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F03D4B7-9831-3747-E544-C08B7347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4FF8-2AAF-1A47-B0EE-6617D635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573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B85C50C-C58C-F549-5326-434BDAC1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37E2-F1DB-AA43-A669-B9BB1DC96D94}" type="datetimeFigureOut">
              <a:rPr lang="de-DE" smtClean="0"/>
              <a:t>15.03.25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A153603-7159-C577-CA84-CC7E1DD1D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A88CD35-78B8-8667-76E7-32F6382C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4FF8-2AAF-1A47-B0EE-6617D635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679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D1671-29C0-3714-2CB0-E853F2024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848C59-D33C-DCA9-D001-1D5BF5C639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F456C6E-4DB9-B0A5-704C-1CE7F7DFCA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6911553-47F7-702D-3783-EF1B3F98A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37E2-F1DB-AA43-A669-B9BB1DC96D94}" type="datetimeFigureOut">
              <a:rPr lang="de-DE" smtClean="0"/>
              <a:t>15.03.25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BB18DE4-B80E-7DD4-48A6-85B89C26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7080FA-D5D4-FB2C-7F47-0F03E69DF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4FF8-2AAF-1A47-B0EE-6617D635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0838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1376B-09D1-8EB6-E365-7F742B701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63B27E1-2B31-270B-A65E-39568D0ED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415F310-0131-AD1F-814C-065FB753E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40DEA7-EE2B-675C-7327-4CD68C5BB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37E2-F1DB-AA43-A669-B9BB1DC96D94}" type="datetimeFigureOut">
              <a:rPr lang="de-DE" smtClean="0"/>
              <a:t>15.03.25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E5DE14F-9CAA-8081-BC4C-62E3A18F7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D8A3D2-3AE3-AA7E-BF89-3A9FA7C9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84FF8-2AAF-1A47-B0EE-6617D635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571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11C507E-8F0D-4735-A13B-B3A1ADF3D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8FFBEB4-3551-A7CA-D708-08B439D80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A53FA1-261F-4296-2824-E698BF3367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237E2-F1DB-AA43-A669-B9BB1DC96D94}" type="datetimeFigureOut">
              <a:rPr lang="de-DE" smtClean="0"/>
              <a:t>15.03.25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F6298C-27BA-B64F-0E49-78666BC5D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0C4E29-83FB-C7A0-D0B5-82063153D7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84FF8-2AAF-1A47-B0EE-6617D6354CF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507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07093BA0-FFBB-BC72-031E-5CE6B6B7C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26720"/>
            <a:ext cx="12192000" cy="81152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2C41BDF-ACA2-DD9F-07D0-371BEE6159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" y="-426720"/>
            <a:ext cx="12191999" cy="6340840"/>
          </a:xfrm>
        </p:spPr>
        <p:txBody>
          <a:bodyPr>
            <a:normAutofit fontScale="90000"/>
          </a:bodyPr>
          <a:lstStyle/>
          <a:p>
            <a:r>
              <a:rPr lang="de-DE" sz="10700" b="1" dirty="0">
                <a:solidFill>
                  <a:srgbClr val="854C38"/>
                </a:solidFill>
              </a:rPr>
              <a:t>Herzlich Willkommen</a:t>
            </a:r>
            <a:br>
              <a:rPr lang="de-DE" sz="9600" b="1" dirty="0">
                <a:solidFill>
                  <a:srgbClr val="854C38"/>
                </a:solidFill>
              </a:rPr>
            </a:br>
            <a:br>
              <a:rPr lang="de-DE" sz="9600" b="1" dirty="0">
                <a:solidFill>
                  <a:srgbClr val="854C38"/>
                </a:solidFill>
              </a:rPr>
            </a:br>
            <a:br>
              <a:rPr lang="de-DE" sz="9600" b="1" dirty="0">
                <a:solidFill>
                  <a:srgbClr val="854C38"/>
                </a:solidFill>
              </a:rPr>
            </a:br>
            <a:br>
              <a:rPr lang="de-DE" dirty="0"/>
            </a:br>
            <a:r>
              <a:rPr lang="de-DE" sz="5300" dirty="0">
                <a:solidFill>
                  <a:schemeClr val="bg1"/>
                </a:solidFill>
              </a:rPr>
              <a:t>16.03.2025</a:t>
            </a:r>
            <a:br>
              <a:rPr lang="de-DE" sz="5300" dirty="0">
                <a:solidFill>
                  <a:schemeClr val="bg1"/>
                </a:solidFill>
              </a:rPr>
            </a:br>
            <a:r>
              <a:rPr lang="de-DE" sz="5300" dirty="0">
                <a:solidFill>
                  <a:schemeClr val="bg1"/>
                </a:solidFill>
              </a:rPr>
              <a:t>Christliche Gemeinde Marktoberdorf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69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8FE1AB8-1813-EC64-99B3-7FCE5E870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60496" cy="6858000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0EC19385-BF01-3966-C124-FD9953639074}"/>
              </a:ext>
            </a:extLst>
          </p:cNvPr>
          <p:cNvSpPr txBox="1">
            <a:spLocks/>
          </p:cNvSpPr>
          <p:nvPr/>
        </p:nvSpPr>
        <p:spPr>
          <a:xfrm>
            <a:off x="3336131" y="-1109272"/>
            <a:ext cx="5519737" cy="6858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endParaRPr lang="de-DE" sz="9600" dirty="0">
              <a:latin typeface="+mn-lt"/>
            </a:endParaRPr>
          </a:p>
          <a:p>
            <a:pPr algn="ctr"/>
            <a:r>
              <a:rPr lang="de-DE" sz="9600" dirty="0">
                <a:solidFill>
                  <a:schemeClr val="bg1"/>
                </a:solidFill>
                <a:latin typeface="+mn-lt"/>
              </a:rPr>
              <a:t>Wünsche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15C16698-7578-5FCD-AC95-83018356ECB0}"/>
              </a:ext>
            </a:extLst>
          </p:cNvPr>
          <p:cNvSpPr txBox="1">
            <a:spLocks/>
          </p:cNvSpPr>
          <p:nvPr/>
        </p:nvSpPr>
        <p:spPr>
          <a:xfrm>
            <a:off x="966632" y="1714500"/>
            <a:ext cx="5519737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DE" sz="4000" dirty="0">
              <a:latin typeface="+mn-lt"/>
            </a:endParaRPr>
          </a:p>
          <a:p>
            <a:r>
              <a:rPr lang="de-DE" sz="4000" dirty="0">
                <a:solidFill>
                  <a:schemeClr val="bg1"/>
                </a:solidFill>
                <a:latin typeface="+mn-lt"/>
              </a:rPr>
              <a:t>Jakobus 4,3</a:t>
            </a:r>
          </a:p>
          <a:p>
            <a:r>
              <a:rPr lang="de-DE" sz="4000" dirty="0">
                <a:solidFill>
                  <a:schemeClr val="bg1"/>
                </a:solidFill>
                <a:latin typeface="+mn-lt"/>
              </a:rPr>
              <a:t>„Ihr bittet und empfangt nicht, weil ihr in böser Absicht bittet, nämlich um es in euren Lüsten zu vergeuden.“</a:t>
            </a:r>
          </a:p>
        </p:txBody>
      </p:sp>
    </p:spTree>
    <p:extLst>
      <p:ext uri="{BB962C8B-B14F-4D97-AF65-F5344CB8AC3E}">
        <p14:creationId xmlns:p14="http://schemas.microsoft.com/office/powerpoint/2010/main" val="1501934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15B72CF6-0DED-E62A-302D-14A89C29B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9902" y="-1514007"/>
            <a:ext cx="15038467" cy="8372007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0EC19385-BF01-3966-C124-FD9953639074}"/>
              </a:ext>
            </a:extLst>
          </p:cNvPr>
          <p:cNvSpPr txBox="1">
            <a:spLocks/>
          </p:cNvSpPr>
          <p:nvPr/>
        </p:nvSpPr>
        <p:spPr>
          <a:xfrm>
            <a:off x="314795" y="224852"/>
            <a:ext cx="8511094" cy="61234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9600" dirty="0">
                <a:solidFill>
                  <a:schemeClr val="bg1"/>
                </a:solidFill>
                <a:latin typeface="+mn-lt"/>
              </a:rPr>
              <a:t>Gewohnheiten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15C16698-7578-5FCD-AC95-83018356ECB0}"/>
              </a:ext>
            </a:extLst>
          </p:cNvPr>
          <p:cNvSpPr txBox="1">
            <a:spLocks/>
          </p:cNvSpPr>
          <p:nvPr/>
        </p:nvSpPr>
        <p:spPr>
          <a:xfrm>
            <a:off x="458138" y="1572093"/>
            <a:ext cx="7248947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DE" sz="4000" dirty="0">
              <a:latin typeface="+mn-lt"/>
            </a:endParaRPr>
          </a:p>
          <a:p>
            <a:pPr algn="ctr"/>
            <a:r>
              <a:rPr lang="de-DE" sz="4000" dirty="0">
                <a:solidFill>
                  <a:schemeClr val="bg1"/>
                </a:solidFill>
                <a:latin typeface="+mn-lt"/>
              </a:rPr>
              <a:t>„Alles ist mir erlaubt, aber nicht alles dient zum Guten. Alles ist mir erlaubt, aber nichts soll Macht haben über mich.“</a:t>
            </a:r>
          </a:p>
          <a:p>
            <a:pPr algn="ctr"/>
            <a:r>
              <a:rPr lang="de-DE" sz="4000" dirty="0">
                <a:solidFill>
                  <a:schemeClr val="bg1"/>
                </a:solidFill>
                <a:latin typeface="+mn-lt"/>
              </a:rPr>
              <a:t>                               1. Korinther 6,12</a:t>
            </a:r>
          </a:p>
          <a:p>
            <a:pPr algn="ctr"/>
            <a:endParaRPr lang="de-DE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488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7986C0-5B7A-CE3A-6651-3193650EF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35222" y="-2335222"/>
            <a:ext cx="7521556" cy="12192000"/>
          </a:xfrm>
          <a:prstGeom prst="rect">
            <a:avLst/>
          </a:prstGeom>
        </p:spPr>
      </p:pic>
      <p:sp>
        <p:nvSpPr>
          <p:cNvPr id="4" name="Untertitel 2">
            <a:extLst>
              <a:ext uri="{FF2B5EF4-FFF2-40B4-BE49-F238E27FC236}">
                <a16:creationId xmlns:a16="http://schemas.microsoft.com/office/drawing/2014/main" id="{A8BB6161-2429-E72A-9108-817AD832399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4736892" cy="7521556"/>
          </a:xfrm>
          <a:prstGeom prst="rect">
            <a:avLst/>
          </a:prstGeom>
          <a:solidFill>
            <a:srgbClr val="758EB4">
              <a:alpha val="63000"/>
            </a:srgbClr>
          </a:solidFill>
        </p:spPr>
        <p:txBody>
          <a:bodyPr vert="horz" lIns="360000" tIns="45720" rIns="36000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DE" sz="4400" dirty="0">
              <a:solidFill>
                <a:schemeClr val="bg1"/>
              </a:solidFill>
              <a:latin typeface="+mn-lt"/>
            </a:endParaRPr>
          </a:p>
          <a:p>
            <a:r>
              <a:rPr lang="de-DE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Pläne </a:t>
            </a:r>
          </a:p>
          <a:p>
            <a:r>
              <a:rPr lang="de-DE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Rechte </a:t>
            </a:r>
          </a:p>
          <a:p>
            <a:r>
              <a:rPr lang="de-DE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Ziele </a:t>
            </a:r>
          </a:p>
          <a:p>
            <a:r>
              <a:rPr lang="de-DE" sz="4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Ansprüche</a:t>
            </a:r>
            <a:endParaRPr lang="de-DE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Erwartungen</a:t>
            </a:r>
          </a:p>
          <a:p>
            <a:r>
              <a:rPr lang="de-DE" sz="4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Lüste</a:t>
            </a:r>
            <a:r>
              <a:rPr lang="de-DE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</a:p>
          <a:p>
            <a:r>
              <a:rPr lang="de-DE" sz="44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Wünsche</a:t>
            </a:r>
            <a:endParaRPr lang="de-DE" sz="4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de-DE" sz="4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Gewohnheiten</a:t>
            </a:r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EF0A35F3-093E-3CDD-77AA-FD8485A72CAC}"/>
              </a:ext>
            </a:extLst>
          </p:cNvPr>
          <p:cNvSpPr txBox="1">
            <a:spLocks/>
          </p:cNvSpPr>
          <p:nvPr/>
        </p:nvSpPr>
        <p:spPr>
          <a:xfrm>
            <a:off x="8018885" y="1005976"/>
            <a:ext cx="3894897" cy="2423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16600" b="1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Ich</a:t>
            </a:r>
          </a:p>
          <a:p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3653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12F254DD-D539-6258-0BD2-5C9D10259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Untertitel 2">
            <a:extLst>
              <a:ext uri="{FF2B5EF4-FFF2-40B4-BE49-F238E27FC236}">
                <a16:creationId xmlns:a16="http://schemas.microsoft.com/office/drawing/2014/main" id="{70384796-7FAD-F5B3-3C35-662E7948030C}"/>
              </a:ext>
            </a:extLst>
          </p:cNvPr>
          <p:cNvSpPr txBox="1">
            <a:spLocks/>
          </p:cNvSpPr>
          <p:nvPr/>
        </p:nvSpPr>
        <p:spPr>
          <a:xfrm>
            <a:off x="1524000" y="2231136"/>
            <a:ext cx="2535936" cy="3026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1CBBE6EB-A3BF-E230-D0AB-CCDD089E2A70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6096000" cy="6858001"/>
          </a:xfrm>
          <a:prstGeom prst="rect">
            <a:avLst/>
          </a:prstGeom>
          <a:solidFill>
            <a:srgbClr val="758EB4">
              <a:alpha val="57931"/>
            </a:srgbClr>
          </a:solidFill>
        </p:spPr>
        <p:txBody>
          <a:bodyPr vert="horz" lIns="432000" tIns="432000" rIns="432000" bIns="43200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3600" dirty="0">
                <a:solidFill>
                  <a:schemeClr val="bg1"/>
                </a:solidFill>
                <a:latin typeface="+mn-lt"/>
              </a:rPr>
              <a:t>„Da sprach Jesus zu seinen </a:t>
            </a:r>
            <a:r>
              <a:rPr lang="de-DE" sz="3600" dirty="0" err="1">
                <a:solidFill>
                  <a:schemeClr val="bg1"/>
                </a:solidFill>
                <a:latin typeface="+mn-lt"/>
              </a:rPr>
              <a:t>Jüngern</a:t>
            </a:r>
            <a:r>
              <a:rPr lang="de-DE" sz="3600" dirty="0">
                <a:solidFill>
                  <a:schemeClr val="bg1"/>
                </a:solidFill>
                <a:latin typeface="+mn-lt"/>
              </a:rPr>
              <a:t>: Wenn jemand mir nachkommen will, so verleugne er sich selbst und nehme sein Kreuz auf sich und folge mir nach! Denn wer seine Leben retten will, der wird es verlieren; wer aber seine Leben verliert um meinetwillen, der wird es finden.“ </a:t>
            </a:r>
          </a:p>
          <a:p>
            <a:r>
              <a:rPr lang="de-DE" sz="3600" dirty="0">
                <a:solidFill>
                  <a:schemeClr val="bg1"/>
                </a:solidFill>
                <a:latin typeface="+mn-lt"/>
              </a:rPr>
              <a:t>			</a:t>
            </a:r>
            <a:r>
              <a:rPr lang="de-DE" sz="3600" dirty="0" err="1">
                <a:solidFill>
                  <a:schemeClr val="bg1"/>
                </a:solidFill>
                <a:latin typeface="+mn-lt"/>
              </a:rPr>
              <a:t>Mt</a:t>
            </a:r>
            <a:r>
              <a:rPr lang="de-DE" sz="3600" dirty="0">
                <a:solidFill>
                  <a:schemeClr val="bg1"/>
                </a:solidFill>
                <a:latin typeface="+mn-lt"/>
              </a:rPr>
              <a:t> 16,24-25</a:t>
            </a:r>
          </a:p>
          <a:p>
            <a:endParaRPr lang="de-DE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2141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4A1136E1-6EEC-8438-EFAC-42621C0238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Untertitel 2">
            <a:extLst>
              <a:ext uri="{FF2B5EF4-FFF2-40B4-BE49-F238E27FC236}">
                <a16:creationId xmlns:a16="http://schemas.microsoft.com/office/drawing/2014/main" id="{8D7AA2DB-36F3-37F7-B180-939E0B4F58E1}"/>
              </a:ext>
            </a:extLst>
          </p:cNvPr>
          <p:cNvSpPr txBox="1">
            <a:spLocks/>
          </p:cNvSpPr>
          <p:nvPr/>
        </p:nvSpPr>
        <p:spPr>
          <a:xfrm>
            <a:off x="6940446" y="0"/>
            <a:ext cx="5251553" cy="6858000"/>
          </a:xfrm>
          <a:prstGeom prst="rect">
            <a:avLst/>
          </a:prstGeom>
          <a:solidFill>
            <a:srgbClr val="3C3C3C">
              <a:alpha val="61000"/>
            </a:srgbClr>
          </a:solidFill>
        </p:spPr>
        <p:txBody>
          <a:bodyPr vert="horz" lIns="360000" tIns="45720" rIns="36000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DE" sz="3200" dirty="0">
              <a:solidFill>
                <a:schemeClr val="bg1"/>
              </a:solidFill>
              <a:latin typeface="+mn-lt"/>
            </a:endParaRPr>
          </a:p>
          <a:p>
            <a:r>
              <a:rPr lang="de-DE" sz="3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Jedermann beschuldigt den Teufel wegen seiner </a:t>
            </a:r>
            <a:r>
              <a:rPr lang="de-DE" sz="32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Sünden</a:t>
            </a:r>
            <a:r>
              <a:rPr lang="de-DE" sz="3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; aber es ist der Götze „ICH“ der alles tötet. </a:t>
            </a:r>
          </a:p>
          <a:p>
            <a:r>
              <a:rPr lang="de-DE" sz="3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Oh, selig sind die, die sich selbst verleugnen können und </a:t>
            </a:r>
            <a:r>
              <a:rPr lang="de-DE" sz="32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Jesum</a:t>
            </a:r>
            <a:r>
              <a:rPr lang="de-DE" sz="3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Christum in ihrem Inneren Raum geben! O du </a:t>
            </a:r>
            <a:r>
              <a:rPr lang="de-DE" sz="3200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süßes</a:t>
            </a:r>
            <a:r>
              <a:rPr lang="de-DE" sz="32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Wort: „Nun lebe nicht mehr ich, sondern Christus lebt in mir!“</a:t>
            </a:r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B0EB793F-49B4-C9C0-0C93-F8DEA17320AE}"/>
              </a:ext>
            </a:extLst>
          </p:cNvPr>
          <p:cNvSpPr txBox="1">
            <a:spLocks/>
          </p:cNvSpPr>
          <p:nvPr/>
        </p:nvSpPr>
        <p:spPr>
          <a:xfrm>
            <a:off x="323189" y="4946754"/>
            <a:ext cx="6152562" cy="1536492"/>
          </a:xfrm>
          <a:prstGeom prst="rect">
            <a:avLst/>
          </a:prstGeom>
          <a:noFill/>
        </p:spPr>
        <p:txBody>
          <a:bodyPr vert="horz" lIns="360000" tIns="45720" rIns="36000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DE" sz="4000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de-DE" sz="4000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Samuel Rutherford </a:t>
            </a:r>
            <a:endParaRPr lang="de-DE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4916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27986C0-5B7A-CE3A-6651-3193650EF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335222" y="-2335222"/>
            <a:ext cx="7521556" cy="12192000"/>
          </a:xfrm>
          <a:prstGeom prst="rect">
            <a:avLst/>
          </a:prstGeom>
        </p:spPr>
      </p:pic>
      <p:sp>
        <p:nvSpPr>
          <p:cNvPr id="15" name="Untertitel 2">
            <a:extLst>
              <a:ext uri="{FF2B5EF4-FFF2-40B4-BE49-F238E27FC236}">
                <a16:creationId xmlns:a16="http://schemas.microsoft.com/office/drawing/2014/main" id="{EC826D89-41CE-51F7-BFE8-6384307C83A1}"/>
              </a:ext>
            </a:extLst>
          </p:cNvPr>
          <p:cNvSpPr txBox="1">
            <a:spLocks/>
          </p:cNvSpPr>
          <p:nvPr/>
        </p:nvSpPr>
        <p:spPr>
          <a:xfrm>
            <a:off x="8018885" y="1005976"/>
            <a:ext cx="3894897" cy="24230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16600" b="1" dirty="0">
                <a:solidFill>
                  <a:schemeClr val="bg1"/>
                </a:solidFill>
                <a:latin typeface="PHOSPHATE INLINE" panose="02000506050000020004" pitchFamily="2" charset="77"/>
                <a:cs typeface="PHOSPHATE INLINE" panose="02000506050000020004" pitchFamily="2" charset="77"/>
              </a:rPr>
              <a:t>Ich</a:t>
            </a:r>
          </a:p>
          <a:p>
            <a:endParaRPr lang="de-DE" sz="4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95795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07ACA09-A7F9-BC42-D144-AE1DCB7A67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04931"/>
            <a:ext cx="12192001" cy="8289561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0EC19385-BF01-3966-C124-FD9953639074}"/>
              </a:ext>
            </a:extLst>
          </p:cNvPr>
          <p:cNvSpPr txBox="1">
            <a:spLocks/>
          </p:cNvSpPr>
          <p:nvPr/>
        </p:nvSpPr>
        <p:spPr>
          <a:xfrm>
            <a:off x="1942705" y="0"/>
            <a:ext cx="4574049" cy="6858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DE" sz="9600" dirty="0">
              <a:latin typeface="+mn-lt"/>
            </a:endParaRPr>
          </a:p>
          <a:p>
            <a:r>
              <a:rPr lang="de-DE" sz="9600" dirty="0">
                <a:solidFill>
                  <a:schemeClr val="bg1"/>
                </a:solidFill>
                <a:latin typeface="+mn-lt"/>
              </a:rPr>
              <a:t>Pläne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15C16698-7578-5FCD-AC95-83018356ECB0}"/>
              </a:ext>
            </a:extLst>
          </p:cNvPr>
          <p:cNvSpPr txBox="1">
            <a:spLocks/>
          </p:cNvSpPr>
          <p:nvPr/>
        </p:nvSpPr>
        <p:spPr>
          <a:xfrm>
            <a:off x="6672263" y="3429000"/>
            <a:ext cx="5519737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DE" sz="4000" dirty="0">
              <a:latin typeface="+mn-lt"/>
            </a:endParaRPr>
          </a:p>
          <a:p>
            <a:r>
              <a:rPr lang="de-DE" sz="4000" dirty="0">
                <a:solidFill>
                  <a:schemeClr val="bg1"/>
                </a:solidFill>
                <a:latin typeface="+mn-lt"/>
              </a:rPr>
              <a:t>„Wenn der Herr will und wir leben, wollen wir dies oder das tun.“</a:t>
            </a:r>
          </a:p>
          <a:p>
            <a:r>
              <a:rPr lang="de-DE" sz="4000" dirty="0">
                <a:solidFill>
                  <a:schemeClr val="bg1"/>
                </a:solidFill>
                <a:latin typeface="+mn-lt"/>
              </a:rPr>
              <a:t>Jakobus 4,15 </a:t>
            </a:r>
          </a:p>
          <a:p>
            <a:endParaRPr lang="de-DE" sz="40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624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B60B1EE-8F8F-46B2-3F86-1D645A485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3711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0EC19385-BF01-3966-C124-FD9953639074}"/>
              </a:ext>
            </a:extLst>
          </p:cNvPr>
          <p:cNvSpPr txBox="1">
            <a:spLocks/>
          </p:cNvSpPr>
          <p:nvPr/>
        </p:nvSpPr>
        <p:spPr>
          <a:xfrm>
            <a:off x="6801979" y="109727"/>
            <a:ext cx="4574049" cy="30967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9600" dirty="0">
                <a:solidFill>
                  <a:srgbClr val="3C3C3C"/>
                </a:solidFill>
                <a:latin typeface="+mn-lt"/>
              </a:rPr>
              <a:t>Rechte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15C16698-7578-5FCD-AC95-83018356ECB0}"/>
              </a:ext>
            </a:extLst>
          </p:cNvPr>
          <p:cNvSpPr txBox="1">
            <a:spLocks/>
          </p:cNvSpPr>
          <p:nvPr/>
        </p:nvSpPr>
        <p:spPr>
          <a:xfrm>
            <a:off x="0" y="3900487"/>
            <a:ext cx="12192000" cy="2957513"/>
          </a:xfrm>
          <a:prstGeom prst="rect">
            <a:avLst/>
          </a:prstGeom>
          <a:solidFill>
            <a:srgbClr val="3C3C3C"/>
          </a:solidFill>
        </p:spPr>
        <p:txBody>
          <a:bodyPr vert="horz" lIns="288000" tIns="72000" rIns="28800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de-DE" sz="3200" dirty="0">
                <a:solidFill>
                  <a:schemeClr val="bg1"/>
                </a:solidFill>
                <a:latin typeface="+mn-lt"/>
              </a:rPr>
              <a:t>„Wer seid ihr denn eigentlich, ihr Menschen, dass ihr meint, Gott zur Rechenschaft ziehen zu können? Glaubt ihr wirklich, dass ein Gefäß aus Ton den Töpfer fragt: »Warum hast du mich so gemacht?« Der Töpfer hat schließlich die Freiheit, aus ein und demselben Klumpen Lehm zwei verschiedene Gefäße zu machen: ein kostbares zum Schmuck und ein gewöhnliches für den Abfall</a:t>
            </a:r>
            <a:r>
              <a:rPr lang="de-DE" sz="3200">
                <a:solidFill>
                  <a:schemeClr val="bg1"/>
                </a:solidFill>
                <a:latin typeface="+mn-lt"/>
              </a:rPr>
              <a:t>.“           </a:t>
            </a:r>
            <a:r>
              <a:rPr lang="de-DE" sz="3200">
                <a:solidFill>
                  <a:schemeClr val="bg1"/>
                </a:solidFill>
              </a:rPr>
              <a:t>Römer </a:t>
            </a:r>
            <a:r>
              <a:rPr lang="de-DE" sz="3200" dirty="0">
                <a:solidFill>
                  <a:schemeClr val="bg1"/>
                </a:solidFill>
              </a:rPr>
              <a:t>9,20-21 </a:t>
            </a:r>
            <a:endParaRPr lang="de-DE" sz="3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722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C0419B-0827-2D28-4A61-84AFA37809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0EC19385-BF01-3966-C124-FD9953639074}"/>
              </a:ext>
            </a:extLst>
          </p:cNvPr>
          <p:cNvSpPr txBox="1">
            <a:spLocks/>
          </p:cNvSpPr>
          <p:nvPr/>
        </p:nvSpPr>
        <p:spPr>
          <a:xfrm>
            <a:off x="742555" y="-1057275"/>
            <a:ext cx="4574049" cy="6858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DE" sz="9600" dirty="0">
              <a:latin typeface="+mn-lt"/>
            </a:endParaRPr>
          </a:p>
          <a:p>
            <a:r>
              <a:rPr lang="de-DE" sz="9600" dirty="0">
                <a:solidFill>
                  <a:schemeClr val="bg1"/>
                </a:solidFill>
                <a:latin typeface="+mn-lt"/>
              </a:rPr>
              <a:t>Ziele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15C16698-7578-5FCD-AC95-83018356ECB0}"/>
              </a:ext>
            </a:extLst>
          </p:cNvPr>
          <p:cNvSpPr txBox="1">
            <a:spLocks/>
          </p:cNvSpPr>
          <p:nvPr/>
        </p:nvSpPr>
        <p:spPr>
          <a:xfrm>
            <a:off x="8497824" y="536447"/>
            <a:ext cx="3538667" cy="5964365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DE" sz="4000" dirty="0">
              <a:latin typeface="+mn-lt"/>
            </a:endParaRPr>
          </a:p>
          <a:p>
            <a:r>
              <a:rPr lang="de-DE" sz="4000" dirty="0">
                <a:solidFill>
                  <a:schemeClr val="bg1"/>
                </a:solidFill>
                <a:latin typeface="+mn-lt"/>
              </a:rPr>
              <a:t>Sprüche 16,9</a:t>
            </a:r>
          </a:p>
          <a:p>
            <a:r>
              <a:rPr lang="de-DE" sz="3600" dirty="0">
                <a:solidFill>
                  <a:schemeClr val="bg1"/>
                </a:solidFill>
                <a:latin typeface="+mn-lt"/>
              </a:rPr>
              <a:t>„Des Menschen Herz erdenkt sich seinen Weg; </a:t>
            </a:r>
          </a:p>
          <a:p>
            <a:r>
              <a:rPr lang="de-DE" sz="3600" dirty="0">
                <a:solidFill>
                  <a:schemeClr val="bg1"/>
                </a:solidFill>
                <a:latin typeface="+mn-lt"/>
              </a:rPr>
              <a:t>aber der Herr allein lenkt seinen Schritt.“</a:t>
            </a:r>
          </a:p>
        </p:txBody>
      </p:sp>
    </p:spTree>
    <p:extLst>
      <p:ext uri="{BB962C8B-B14F-4D97-AF65-F5344CB8AC3E}">
        <p14:creationId xmlns:p14="http://schemas.microsoft.com/office/powerpoint/2010/main" val="401398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EFA42E37-6622-B85E-CC78-B1D2C9DCF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13506452" cy="6858000"/>
          </a:xfrm>
          <a:prstGeom prst="rect">
            <a:avLst/>
          </a:prstGeom>
        </p:spPr>
      </p:pic>
      <p:sp>
        <p:nvSpPr>
          <p:cNvPr id="16" name="Untertitel 2">
            <a:extLst>
              <a:ext uri="{FF2B5EF4-FFF2-40B4-BE49-F238E27FC236}">
                <a16:creationId xmlns:a16="http://schemas.microsoft.com/office/drawing/2014/main" id="{15C16698-7578-5FCD-AC95-83018356ECB0}"/>
              </a:ext>
            </a:extLst>
          </p:cNvPr>
          <p:cNvSpPr txBox="1">
            <a:spLocks/>
          </p:cNvSpPr>
          <p:nvPr/>
        </p:nvSpPr>
        <p:spPr>
          <a:xfrm>
            <a:off x="1" y="-302177"/>
            <a:ext cx="4706112" cy="7462354"/>
          </a:xfrm>
          <a:prstGeom prst="rect">
            <a:avLst/>
          </a:prstGeom>
          <a:solidFill>
            <a:srgbClr val="CCA365"/>
          </a:solidFill>
        </p:spPr>
        <p:txBody>
          <a:bodyPr vert="horz" lIns="503999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DE" sz="4000" dirty="0">
              <a:solidFill>
                <a:schemeClr val="bg1"/>
              </a:solidFill>
              <a:latin typeface="+mn-lt"/>
            </a:endParaRPr>
          </a:p>
          <a:p>
            <a:endParaRPr lang="de-DE" sz="4000" dirty="0">
              <a:solidFill>
                <a:schemeClr val="bg1"/>
              </a:solidFill>
              <a:latin typeface="+mn-lt"/>
            </a:endParaRPr>
          </a:p>
          <a:p>
            <a:endParaRPr lang="de-DE" sz="4000" dirty="0">
              <a:solidFill>
                <a:schemeClr val="bg1"/>
              </a:solidFill>
              <a:latin typeface="+mn-lt"/>
            </a:endParaRPr>
          </a:p>
          <a:p>
            <a:endParaRPr lang="de-DE" sz="4000" dirty="0">
              <a:solidFill>
                <a:schemeClr val="bg1"/>
              </a:solidFill>
              <a:latin typeface="+mn-lt"/>
            </a:endParaRPr>
          </a:p>
          <a:p>
            <a:r>
              <a:rPr lang="de-DE" sz="4000" dirty="0">
                <a:solidFill>
                  <a:schemeClr val="bg1"/>
                </a:solidFill>
                <a:latin typeface="+mn-lt"/>
              </a:rPr>
              <a:t>Lukas 12,15</a:t>
            </a:r>
            <a:endParaRPr lang="de-DE" sz="1400" dirty="0">
              <a:solidFill>
                <a:schemeClr val="bg1"/>
              </a:solidFill>
              <a:latin typeface="+mn-lt"/>
            </a:endParaRPr>
          </a:p>
          <a:p>
            <a:r>
              <a:rPr lang="de-DE" sz="3600" dirty="0">
                <a:solidFill>
                  <a:schemeClr val="bg1"/>
                </a:solidFill>
                <a:latin typeface="+mn-lt"/>
              </a:rPr>
              <a:t>„Seht zu und hütet euch vor aller Habgier; denn das Leben eines Menschen besteht nicht in der Fülle seiner Habe.“</a:t>
            </a:r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0EC19385-BF01-3966-C124-FD9953639074}"/>
              </a:ext>
            </a:extLst>
          </p:cNvPr>
          <p:cNvSpPr txBox="1">
            <a:spLocks/>
          </p:cNvSpPr>
          <p:nvPr/>
        </p:nvSpPr>
        <p:spPr>
          <a:xfrm>
            <a:off x="480617" y="-903378"/>
            <a:ext cx="5615383" cy="364378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DE" sz="9600" dirty="0">
              <a:latin typeface="+mn-lt"/>
            </a:endParaRPr>
          </a:p>
          <a:p>
            <a:r>
              <a:rPr lang="de-DE" sz="7200" dirty="0">
                <a:solidFill>
                  <a:schemeClr val="bg1"/>
                </a:solidFill>
                <a:latin typeface="+mn-lt"/>
              </a:rPr>
              <a:t>Ansprüche</a:t>
            </a:r>
          </a:p>
        </p:txBody>
      </p:sp>
    </p:spTree>
    <p:extLst>
      <p:ext uri="{BB962C8B-B14F-4D97-AF65-F5344CB8AC3E}">
        <p14:creationId xmlns:p14="http://schemas.microsoft.com/office/powerpoint/2010/main" val="32785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AEABB96-ED04-CB74-1EDD-94519D80B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234988" cy="6858000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0EC19385-BF01-3966-C124-FD9953639074}"/>
              </a:ext>
            </a:extLst>
          </p:cNvPr>
          <p:cNvSpPr txBox="1">
            <a:spLocks/>
          </p:cNvSpPr>
          <p:nvPr/>
        </p:nvSpPr>
        <p:spPr>
          <a:xfrm>
            <a:off x="342506" y="-1085850"/>
            <a:ext cx="7672783" cy="29756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DE" sz="9600" dirty="0">
              <a:latin typeface="+mn-lt"/>
            </a:endParaRPr>
          </a:p>
          <a:p>
            <a:r>
              <a:rPr lang="de-DE" sz="9600" dirty="0">
                <a:solidFill>
                  <a:schemeClr val="bg1"/>
                </a:solidFill>
                <a:latin typeface="+mn-lt"/>
              </a:rPr>
              <a:t>Erwartungen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15C16698-7578-5FCD-AC95-83018356ECB0}"/>
              </a:ext>
            </a:extLst>
          </p:cNvPr>
          <p:cNvSpPr txBox="1">
            <a:spLocks/>
          </p:cNvSpPr>
          <p:nvPr/>
        </p:nvSpPr>
        <p:spPr>
          <a:xfrm>
            <a:off x="341744" y="1889760"/>
            <a:ext cx="4571632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de-DE" sz="3600" dirty="0">
                <a:solidFill>
                  <a:schemeClr val="bg1"/>
                </a:solidFill>
                <a:latin typeface="+mn-lt"/>
              </a:rPr>
              <a:t>Micha 6,8</a:t>
            </a:r>
          </a:p>
          <a:p>
            <a:r>
              <a:rPr lang="de-DE" sz="3600" dirty="0">
                <a:solidFill>
                  <a:schemeClr val="bg1"/>
                </a:solidFill>
                <a:latin typeface="+mn-lt"/>
              </a:rPr>
              <a:t>„Es ist dir gesagt, </a:t>
            </a:r>
          </a:p>
          <a:p>
            <a:r>
              <a:rPr lang="de-DE" sz="3600" dirty="0">
                <a:solidFill>
                  <a:schemeClr val="bg1"/>
                </a:solidFill>
                <a:latin typeface="+mn-lt"/>
              </a:rPr>
              <a:t>Mensch, was gut ist und was der Herr von dir fordert: nichts als Gottes Wort halten und Liebe üben und demütig sein vor deinem Gott.“</a:t>
            </a:r>
          </a:p>
        </p:txBody>
      </p:sp>
    </p:spTree>
    <p:extLst>
      <p:ext uri="{BB962C8B-B14F-4D97-AF65-F5344CB8AC3E}">
        <p14:creationId xmlns:p14="http://schemas.microsoft.com/office/powerpoint/2010/main" val="396215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F0BF67A-7302-005E-1927-77DB2AAB0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2518348" y="-154209"/>
            <a:ext cx="14710347" cy="7166418"/>
          </a:xfrm>
          <a:prstGeom prst="rect">
            <a:avLst/>
          </a:prstGeom>
        </p:spPr>
      </p:pic>
      <p:sp>
        <p:nvSpPr>
          <p:cNvPr id="8" name="Untertitel 2">
            <a:extLst>
              <a:ext uri="{FF2B5EF4-FFF2-40B4-BE49-F238E27FC236}">
                <a16:creationId xmlns:a16="http://schemas.microsoft.com/office/drawing/2014/main" id="{0EC19385-BF01-3966-C124-FD9953639074}"/>
              </a:ext>
            </a:extLst>
          </p:cNvPr>
          <p:cNvSpPr txBox="1">
            <a:spLocks/>
          </p:cNvSpPr>
          <p:nvPr/>
        </p:nvSpPr>
        <p:spPr>
          <a:xfrm>
            <a:off x="2851288" y="-1231678"/>
            <a:ext cx="4574049" cy="6858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endParaRPr lang="de-DE" sz="9600" dirty="0">
              <a:latin typeface="+mn-lt"/>
            </a:endParaRPr>
          </a:p>
          <a:p>
            <a:r>
              <a:rPr lang="de-DE" sz="8800" dirty="0">
                <a:solidFill>
                  <a:schemeClr val="bg1"/>
                </a:solidFill>
                <a:latin typeface="+mn-lt"/>
              </a:rPr>
              <a:t>LÜSTE</a:t>
            </a:r>
          </a:p>
        </p:txBody>
      </p:sp>
      <p:sp>
        <p:nvSpPr>
          <p:cNvPr id="16" name="Untertitel 2">
            <a:extLst>
              <a:ext uri="{FF2B5EF4-FFF2-40B4-BE49-F238E27FC236}">
                <a16:creationId xmlns:a16="http://schemas.microsoft.com/office/drawing/2014/main" id="{15C16698-7578-5FCD-AC95-83018356ECB0}"/>
              </a:ext>
            </a:extLst>
          </p:cNvPr>
          <p:cNvSpPr txBox="1">
            <a:spLocks/>
          </p:cNvSpPr>
          <p:nvPr/>
        </p:nvSpPr>
        <p:spPr>
          <a:xfrm>
            <a:off x="4397148" y="734895"/>
            <a:ext cx="7325908" cy="3429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defPPr>
              <a:defRPr lang="de-DE"/>
            </a:defPPr>
            <a:lvl1pPr inden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>
                <a:latin typeface="Calibri" panose="020F0502020204030204" pitchFamily="34" charset="0"/>
                <a:ea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r"/>
            <a:endParaRPr lang="de-DE" sz="4000" dirty="0">
              <a:latin typeface="+mn-lt"/>
            </a:endParaRPr>
          </a:p>
          <a:p>
            <a:pPr algn="r"/>
            <a:r>
              <a:rPr lang="de-DE" sz="4000" dirty="0">
                <a:solidFill>
                  <a:schemeClr val="bg1"/>
                </a:solidFill>
                <a:latin typeface="+mn-lt"/>
              </a:rPr>
              <a:t>„Ich sage aber: Wandelt im Geist, so werdet ihr die Lüste des Fleisches nicht vollbringen. Denn das Fleisch begehrt gegen den Geist, und der Geist gegen das Fleisch; und diese sind gegeneinander, dass ihr nicht das tut, was ihr wollt.“</a:t>
            </a:r>
          </a:p>
          <a:p>
            <a:pPr algn="r"/>
            <a:r>
              <a:rPr lang="de-DE" sz="4000" dirty="0">
                <a:solidFill>
                  <a:schemeClr val="bg1"/>
                </a:solidFill>
              </a:rPr>
              <a:t>Galater 5, 16-17</a:t>
            </a:r>
            <a:endParaRPr lang="de-DE" sz="4000" dirty="0">
              <a:solidFill>
                <a:schemeClr val="bg1"/>
              </a:solidFill>
              <a:latin typeface="+mn-lt"/>
            </a:endParaRPr>
          </a:p>
          <a:p>
            <a:pPr algn="r"/>
            <a:endParaRPr lang="de-DE" sz="3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759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445</Words>
  <Application>Microsoft Macintosh PowerPoint</Application>
  <PresentationFormat>Breitbild</PresentationFormat>
  <Paragraphs>61</Paragraphs>
  <Slides>13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PHOSPHATE INLINE</vt:lpstr>
      <vt:lpstr>Office</vt:lpstr>
      <vt:lpstr>Herzlich Willkommen    16.03.2025 Christliche Gemeinde Marktoberdorf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Oktupus</dc:title>
  <dc:creator>Microsoft Office User</dc:creator>
  <cp:lastModifiedBy>Microsoft Office User</cp:lastModifiedBy>
  <cp:revision>9</cp:revision>
  <dcterms:created xsi:type="dcterms:W3CDTF">2024-08-26T15:06:57Z</dcterms:created>
  <dcterms:modified xsi:type="dcterms:W3CDTF">2025-03-15T13:14:52Z</dcterms:modified>
</cp:coreProperties>
</file>