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71" r:id="rId2"/>
    <p:sldId id="272" r:id="rId3"/>
    <p:sldId id="274" r:id="rId4"/>
    <p:sldId id="278" r:id="rId5"/>
    <p:sldId id="279" r:id="rId6"/>
    <p:sldId id="280" r:id="rId7"/>
    <p:sldId id="281" r:id="rId8"/>
    <p:sldId id="283" r:id="rId9"/>
    <p:sldId id="282" r:id="rId10"/>
    <p:sldId id="277" r:id="rId11"/>
    <p:sldId id="284" r:id="rId12"/>
    <p:sldId id="290" r:id="rId13"/>
    <p:sldId id="291" r:id="rId14"/>
    <p:sldId id="287" r:id="rId15"/>
    <p:sldId id="301" r:id="rId16"/>
    <p:sldId id="285" r:id="rId17"/>
    <p:sldId id="292" r:id="rId18"/>
    <p:sldId id="258" r:id="rId19"/>
    <p:sldId id="289" r:id="rId20"/>
    <p:sldId id="302" r:id="rId21"/>
    <p:sldId id="304" r:id="rId22"/>
    <p:sldId id="303" r:id="rId23"/>
    <p:sldId id="305" r:id="rId24"/>
    <p:sldId id="288" r:id="rId25"/>
    <p:sldId id="293" r:id="rId26"/>
    <p:sldId id="294" r:id="rId27"/>
    <p:sldId id="296" r:id="rId28"/>
    <p:sldId id="297" r:id="rId29"/>
    <p:sldId id="298" r:id="rId30"/>
    <p:sldId id="299" r:id="rId31"/>
    <p:sldId id="300" r:id="rId3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mil" initials="f" lastIdx="1" clrIdx="0">
    <p:extLst>
      <p:ext uri="{19B8F6BF-5375-455C-9EA6-DF929625EA0E}">
        <p15:presenceInfo xmlns:p15="http://schemas.microsoft.com/office/powerpoint/2012/main" userId="fami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0619" autoAdjust="0"/>
  </p:normalViewPr>
  <p:slideViewPr>
    <p:cSldViewPr snapToGrid="0" showGuides="1">
      <p:cViewPr varScale="1">
        <p:scale>
          <a:sx n="51" d="100"/>
          <a:sy n="51" d="100"/>
        </p:scale>
        <p:origin x="1416" y="72"/>
      </p:cViewPr>
      <p:guideLst>
        <p:guide orient="horz" pos="2160"/>
        <p:guide pos="3840"/>
      </p:guideLst>
    </p:cSldViewPr>
  </p:slideViewPr>
  <p:notesTextViewPr>
    <p:cViewPr>
      <p:scale>
        <a:sx n="1" d="1"/>
        <a:sy n="1" d="1"/>
      </p:scale>
      <p:origin x="0" y="0"/>
    </p:cViewPr>
  </p:notesTextViewPr>
  <p:notesViewPr>
    <p:cSldViewPr snapToGrid="0">
      <p:cViewPr varScale="1">
        <p:scale>
          <a:sx n="57" d="100"/>
          <a:sy n="57" d="100"/>
        </p:scale>
        <p:origin x="275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EAB9466E-BADE-4FFA-B5B0-886FA207972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A7ED2169-C676-4D71-9316-5BD3F4166F6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B7C070-012B-41DC-BF22-CE9D6E007F5F}" type="datetimeFigureOut">
              <a:rPr lang="de-DE" smtClean="0"/>
              <a:t>30.12.2021</a:t>
            </a:fld>
            <a:endParaRPr lang="de-DE"/>
          </a:p>
        </p:txBody>
      </p:sp>
      <p:sp>
        <p:nvSpPr>
          <p:cNvPr id="4" name="Fußzeilenplatzhalter 3">
            <a:extLst>
              <a:ext uri="{FF2B5EF4-FFF2-40B4-BE49-F238E27FC236}">
                <a16:creationId xmlns:a16="http://schemas.microsoft.com/office/drawing/2014/main" id="{B8CEBB91-9685-4A85-80C9-F553A2EECDC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8409932D-52E6-4244-B966-CFE6EB6CE7B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4A4A9B-3173-4A8C-98DA-56C6E90FB9A4}" type="slidenum">
              <a:rPr lang="de-DE" smtClean="0"/>
              <a:t>‹Nr.›</a:t>
            </a:fld>
            <a:endParaRPr lang="de-DE"/>
          </a:p>
        </p:txBody>
      </p:sp>
    </p:spTree>
    <p:extLst>
      <p:ext uri="{BB962C8B-B14F-4D97-AF65-F5344CB8AC3E}">
        <p14:creationId xmlns:p14="http://schemas.microsoft.com/office/powerpoint/2010/main" val="1644543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A26EC5-0AE8-49BE-A18C-8593E08E1436}" type="datetimeFigureOut">
              <a:rPr lang="de-DE" smtClean="0"/>
              <a:t>30.12.2021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CFD01F-DD8E-4725-9F7C-F88382FF7003}" type="slidenum">
              <a:rPr lang="de-DE" smtClean="0"/>
              <a:t>‹Nr.›</a:t>
            </a:fld>
            <a:endParaRPr lang="de-DE"/>
          </a:p>
        </p:txBody>
      </p:sp>
    </p:spTree>
    <p:extLst>
      <p:ext uri="{BB962C8B-B14F-4D97-AF65-F5344CB8AC3E}">
        <p14:creationId xmlns:p14="http://schemas.microsoft.com/office/powerpoint/2010/main" val="3030744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Skandalon -&gt; Anstoß / Ärgernis -&gt; eigentlich: Auslöser an einer Falle, an dem der Köder befestigt ist, und der die Falle sofort zuschnappen lässt, wenn ihn ein Tier berührt / treffendes Bild für Verführung und ihre Folgen; beinhaltet im NT vor allem / hauptsächlich die Vorstellung, dass ein gewisses Verhalten verursacht wird, welches in den Ruin und ins Verderben führt!!!</a:t>
            </a:r>
          </a:p>
          <a:p>
            <a:pPr marL="171450" indent="-171450">
              <a:buFontTx/>
              <a:buChar char="-"/>
            </a:pPr>
            <a:endParaRPr lang="de-DE" dirty="0"/>
          </a:p>
          <a:p>
            <a:pPr marL="171450" indent="-171450">
              <a:buFontTx/>
              <a:buChar char="-"/>
            </a:pPr>
            <a:r>
              <a:rPr lang="de-DE" dirty="0" err="1"/>
              <a:t>Planao</a:t>
            </a:r>
            <a:r>
              <a:rPr lang="de-DE" dirty="0"/>
              <a:t> - &gt; verführen; in die Irre führen; von plane = Herumirren, Täuschung -&gt; </a:t>
            </a:r>
            <a:r>
              <a:rPr lang="de-DE" dirty="0" err="1"/>
              <a:t>planao</a:t>
            </a:r>
            <a:r>
              <a:rPr lang="de-DE" dirty="0"/>
              <a:t> bedeutet damit letztlich, dass es ein Herumirren verursacht… - man weiß nicht mehr, wo es wirklich langgeht, verliert das Ziel aus dem Auge… - rastlos; daher auch das Wort „Planet“ (=Wandelstern)</a:t>
            </a:r>
          </a:p>
        </p:txBody>
      </p:sp>
      <p:sp>
        <p:nvSpPr>
          <p:cNvPr id="4" name="Foliennummernplatzhalter 3"/>
          <p:cNvSpPr>
            <a:spLocks noGrp="1"/>
          </p:cNvSpPr>
          <p:nvPr>
            <p:ph type="sldNum" sz="quarter" idx="5"/>
          </p:nvPr>
        </p:nvSpPr>
        <p:spPr/>
        <p:txBody>
          <a:bodyPr/>
          <a:lstStyle/>
          <a:p>
            <a:fld id="{2BCFD01F-DD8E-4725-9F7C-F88382FF7003}" type="slidenum">
              <a:rPr lang="de-DE" smtClean="0"/>
              <a:t>8</a:t>
            </a:fld>
            <a:endParaRPr lang="de-DE"/>
          </a:p>
        </p:txBody>
      </p:sp>
    </p:spTree>
    <p:extLst>
      <p:ext uri="{BB962C8B-B14F-4D97-AF65-F5344CB8AC3E}">
        <p14:creationId xmlns:p14="http://schemas.microsoft.com/office/powerpoint/2010/main" val="2024570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2BCFD01F-DD8E-4725-9F7C-F88382FF7003}" type="slidenum">
              <a:rPr lang="de-DE" smtClean="0"/>
              <a:t>22</a:t>
            </a:fld>
            <a:endParaRPr lang="de-DE"/>
          </a:p>
        </p:txBody>
      </p:sp>
    </p:spTree>
    <p:extLst>
      <p:ext uri="{BB962C8B-B14F-4D97-AF65-F5344CB8AC3E}">
        <p14:creationId xmlns:p14="http://schemas.microsoft.com/office/powerpoint/2010/main" val="3473638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2BCFD01F-DD8E-4725-9F7C-F88382FF7003}" type="slidenum">
              <a:rPr lang="de-DE" smtClean="0"/>
              <a:t>23</a:t>
            </a:fld>
            <a:endParaRPr lang="de-DE"/>
          </a:p>
        </p:txBody>
      </p:sp>
    </p:spTree>
    <p:extLst>
      <p:ext uri="{BB962C8B-B14F-4D97-AF65-F5344CB8AC3E}">
        <p14:creationId xmlns:p14="http://schemas.microsoft.com/office/powerpoint/2010/main" val="1741901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- 2 </a:t>
            </a:r>
            <a:r>
              <a:rPr lang="de-DE" dirty="0" err="1"/>
              <a:t>Joh</a:t>
            </a:r>
            <a:r>
              <a:rPr lang="de-DE" dirty="0"/>
              <a:t>: Hinweis, dass es hier um die Lehre des Christus geht; </a:t>
            </a:r>
          </a:p>
        </p:txBody>
      </p:sp>
      <p:sp>
        <p:nvSpPr>
          <p:cNvPr id="4" name="Foliennummernplatzhalter 3"/>
          <p:cNvSpPr>
            <a:spLocks noGrp="1"/>
          </p:cNvSpPr>
          <p:nvPr>
            <p:ph type="sldNum" sz="quarter" idx="5"/>
          </p:nvPr>
        </p:nvSpPr>
        <p:spPr/>
        <p:txBody>
          <a:bodyPr/>
          <a:lstStyle/>
          <a:p>
            <a:fld id="{2BCFD01F-DD8E-4725-9F7C-F88382FF7003}" type="slidenum">
              <a:rPr lang="de-DE" smtClean="0"/>
              <a:t>24</a:t>
            </a:fld>
            <a:endParaRPr lang="de-DE"/>
          </a:p>
        </p:txBody>
      </p:sp>
    </p:spTree>
    <p:extLst>
      <p:ext uri="{BB962C8B-B14F-4D97-AF65-F5344CB8AC3E}">
        <p14:creationId xmlns:p14="http://schemas.microsoft.com/office/powerpoint/2010/main" val="2166983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err="1"/>
              <a:t>Rm</a:t>
            </a:r>
            <a:r>
              <a:rPr lang="de-DE" dirty="0"/>
              <a:t> 7 / Nichts hab  ich zu bringen / [entweder in Christus (Gal 3,27 und Eph. 1,3!!!!) oder ohne ihn – unter Fluch </a:t>
            </a:r>
            <a:r>
              <a:rPr lang="de-DE" dirty="0" err="1"/>
              <a:t>Eph</a:t>
            </a:r>
            <a:r>
              <a:rPr lang="de-DE" dirty="0"/>
              <a:t> 2,1-3] </a:t>
            </a:r>
          </a:p>
          <a:p>
            <a:pPr marL="171450" indent="-171450">
              <a:buFontTx/>
              <a:buChar char="-"/>
            </a:pPr>
            <a:r>
              <a:rPr lang="de-DE" dirty="0"/>
              <a:t>Folge solcher Theologie: Kreuz aus der Mitte; bin nicht so ganz schlecht…geht schleichend: Ziel: Hure Babylon</a:t>
            </a:r>
          </a:p>
        </p:txBody>
      </p:sp>
      <p:sp>
        <p:nvSpPr>
          <p:cNvPr id="4" name="Foliennummernplatzhalter 3"/>
          <p:cNvSpPr>
            <a:spLocks noGrp="1"/>
          </p:cNvSpPr>
          <p:nvPr>
            <p:ph type="sldNum" sz="quarter" idx="5"/>
          </p:nvPr>
        </p:nvSpPr>
        <p:spPr/>
        <p:txBody>
          <a:bodyPr/>
          <a:lstStyle/>
          <a:p>
            <a:fld id="{2BCFD01F-DD8E-4725-9F7C-F88382FF7003}" type="slidenum">
              <a:rPr lang="de-DE" smtClean="0"/>
              <a:t>25</a:t>
            </a:fld>
            <a:endParaRPr lang="de-DE"/>
          </a:p>
        </p:txBody>
      </p:sp>
    </p:spTree>
    <p:extLst>
      <p:ext uri="{BB962C8B-B14F-4D97-AF65-F5344CB8AC3E}">
        <p14:creationId xmlns:p14="http://schemas.microsoft.com/office/powerpoint/2010/main" val="1714535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Zeugnis des Paulus: Lehre: 2 Tim 3,16-17 / 2 Tim 4,2-5 / </a:t>
            </a:r>
            <a:r>
              <a:rPr lang="de-DE" dirty="0" err="1"/>
              <a:t>Rm</a:t>
            </a:r>
            <a:r>
              <a:rPr lang="de-DE" dirty="0"/>
              <a:t> 16,17 (!!!)/ 1 Kor 14,6 / 1 Tim 1,10 / 4,6.16 / 2 Tim 3,10</a:t>
            </a:r>
          </a:p>
          <a:p>
            <a:pPr marL="171450" indent="-171450">
              <a:buFontTx/>
              <a:buChar char="-"/>
            </a:pPr>
            <a:endParaRPr lang="de-DE" dirty="0"/>
          </a:p>
          <a:p>
            <a:pPr marL="171450" indent="-171450">
              <a:buFontTx/>
              <a:buChar char="-"/>
            </a:pPr>
            <a:r>
              <a:rPr lang="de-DE" dirty="0"/>
              <a:t>lehren: </a:t>
            </a:r>
            <a:r>
              <a:rPr lang="de-DE" dirty="0" err="1"/>
              <a:t>Apg</a:t>
            </a:r>
            <a:r>
              <a:rPr lang="de-DE" dirty="0"/>
              <a:t> 11,26 / 15,35 / 18, 11 / 20,20 / 21,21.28 / 28,31 / 2 Tim 2,2</a:t>
            </a:r>
          </a:p>
          <a:p>
            <a:pPr marL="171450" indent="-171450">
              <a:buFontTx/>
              <a:buChar char="-"/>
            </a:pPr>
            <a:endParaRPr lang="de-DE" dirty="0"/>
          </a:p>
          <a:p>
            <a:pPr marL="171450" indent="-171450">
              <a:buFontTx/>
              <a:buChar char="-"/>
            </a:pPr>
            <a:r>
              <a:rPr lang="de-DE" dirty="0"/>
              <a:t>Lehrer: </a:t>
            </a:r>
            <a:r>
              <a:rPr lang="de-DE" dirty="0" err="1"/>
              <a:t>Apg</a:t>
            </a:r>
            <a:r>
              <a:rPr lang="de-DE" dirty="0"/>
              <a:t> 13,1 / 1 Tim 2,7 / 2 Tim 1,11</a:t>
            </a:r>
          </a:p>
          <a:p>
            <a:pPr marL="171450" indent="-171450">
              <a:buFontTx/>
              <a:buChar char="-"/>
            </a:pPr>
            <a:endParaRPr lang="de-DE" dirty="0"/>
          </a:p>
          <a:p>
            <a:pPr marL="171450" indent="-171450">
              <a:buFontTx/>
              <a:buChar char="-"/>
            </a:pPr>
            <a:r>
              <a:rPr lang="de-DE" dirty="0"/>
              <a:t>Folge: Auflösung der Lehre / Herabwürdigung von Diskussion der Lehrfragen usw. </a:t>
            </a:r>
          </a:p>
        </p:txBody>
      </p:sp>
      <p:sp>
        <p:nvSpPr>
          <p:cNvPr id="4" name="Foliennummernplatzhalter 3"/>
          <p:cNvSpPr>
            <a:spLocks noGrp="1"/>
          </p:cNvSpPr>
          <p:nvPr>
            <p:ph type="sldNum" sz="quarter" idx="5"/>
          </p:nvPr>
        </p:nvSpPr>
        <p:spPr/>
        <p:txBody>
          <a:bodyPr/>
          <a:lstStyle/>
          <a:p>
            <a:fld id="{2BCFD01F-DD8E-4725-9F7C-F88382FF7003}" type="slidenum">
              <a:rPr lang="de-DE" smtClean="0"/>
              <a:t>26</a:t>
            </a:fld>
            <a:endParaRPr lang="de-DE"/>
          </a:p>
        </p:txBody>
      </p:sp>
    </p:spTree>
    <p:extLst>
      <p:ext uri="{BB962C8B-B14F-4D97-AF65-F5344CB8AC3E}">
        <p14:creationId xmlns:p14="http://schemas.microsoft.com/office/powerpoint/2010/main" val="874472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Kol 4,5</a:t>
            </a:r>
          </a:p>
          <a:p>
            <a:pPr marL="171450" indent="-171450">
              <a:buFontTx/>
              <a:buChar char="-"/>
            </a:pPr>
            <a:r>
              <a:rPr lang="de-DE" dirty="0" err="1"/>
              <a:t>Mt</a:t>
            </a:r>
            <a:r>
              <a:rPr lang="de-DE" dirty="0"/>
              <a:t> 28,20</a:t>
            </a:r>
          </a:p>
          <a:p>
            <a:pPr marL="171450" indent="-171450">
              <a:buFontTx/>
              <a:buChar char="-"/>
            </a:pPr>
            <a:r>
              <a:rPr lang="de-DE" dirty="0" err="1"/>
              <a:t>Lk</a:t>
            </a:r>
            <a:r>
              <a:rPr lang="de-DE" dirty="0"/>
              <a:t> 19,10 (!!!)</a:t>
            </a:r>
          </a:p>
          <a:p>
            <a:pPr marL="171450" indent="-171450">
              <a:buFontTx/>
              <a:buChar char="-"/>
            </a:pPr>
            <a:endParaRPr lang="de-DE" dirty="0"/>
          </a:p>
          <a:p>
            <a:pPr marL="171450" indent="-171450">
              <a:buFontTx/>
              <a:buChar char="-"/>
            </a:pPr>
            <a:r>
              <a:rPr lang="de-DE" dirty="0"/>
              <a:t>Folge: anderes Evangelium; Verschiebung der Schwerpunkte</a:t>
            </a:r>
          </a:p>
          <a:p>
            <a:pPr marL="171450" indent="-171450">
              <a:buFontTx/>
              <a:buChar char="-"/>
            </a:pPr>
            <a:r>
              <a:rPr lang="de-DE" dirty="0"/>
              <a:t>Gal 1,8-9</a:t>
            </a:r>
          </a:p>
        </p:txBody>
      </p:sp>
      <p:sp>
        <p:nvSpPr>
          <p:cNvPr id="4" name="Foliennummernplatzhalter 3"/>
          <p:cNvSpPr>
            <a:spLocks noGrp="1"/>
          </p:cNvSpPr>
          <p:nvPr>
            <p:ph type="sldNum" sz="quarter" idx="5"/>
          </p:nvPr>
        </p:nvSpPr>
        <p:spPr/>
        <p:txBody>
          <a:bodyPr/>
          <a:lstStyle/>
          <a:p>
            <a:fld id="{2BCFD01F-DD8E-4725-9F7C-F88382FF7003}" type="slidenum">
              <a:rPr lang="de-DE" smtClean="0"/>
              <a:t>27</a:t>
            </a:fld>
            <a:endParaRPr lang="de-DE"/>
          </a:p>
        </p:txBody>
      </p:sp>
    </p:spTree>
    <p:extLst>
      <p:ext uri="{BB962C8B-B14F-4D97-AF65-F5344CB8AC3E}">
        <p14:creationId xmlns:p14="http://schemas.microsoft.com/office/powerpoint/2010/main" val="4220000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Folge:</a:t>
            </a:r>
          </a:p>
          <a:p>
            <a:pPr marL="171450" indent="-171450">
              <a:buFontTx/>
              <a:buChar char="-"/>
            </a:pPr>
            <a:r>
              <a:rPr lang="de-DE" dirty="0"/>
              <a:t>Zusätzliche Autoritäten</a:t>
            </a:r>
          </a:p>
          <a:p>
            <a:pPr marL="171450" indent="-171450">
              <a:buFontTx/>
              <a:buChar char="-"/>
            </a:pPr>
            <a:r>
              <a:rPr lang="de-DE" dirty="0"/>
              <a:t>Zusätzliche Offenbarungen / Schriften – gleichwertig – sind ja vom Geist eingegeben</a:t>
            </a:r>
          </a:p>
          <a:p>
            <a:pPr marL="171450" indent="-171450">
              <a:buFontTx/>
              <a:buChar char="-"/>
            </a:pPr>
            <a:endParaRPr lang="de-DE" dirty="0"/>
          </a:p>
          <a:p>
            <a:pPr marL="171450" indent="-171450">
              <a:buFontTx/>
              <a:buChar char="-"/>
            </a:pPr>
            <a:r>
              <a:rPr lang="de-DE" dirty="0"/>
              <a:t>Aussage: brauche zusätzliche </a:t>
            </a:r>
            <a:r>
              <a:rPr lang="de-DE" dirty="0" err="1"/>
              <a:t>Offenabarung</a:t>
            </a:r>
            <a:r>
              <a:rPr lang="de-DE" dirty="0"/>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de-DE"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e-DE" dirty="0"/>
              <a:t>Zu 2) </a:t>
            </a:r>
            <a:r>
              <a:rPr lang="de-DE" dirty="0" err="1"/>
              <a:t>Hebr</a:t>
            </a:r>
            <a:r>
              <a:rPr lang="de-DE" dirty="0"/>
              <a:t> 1,1-2 / </a:t>
            </a:r>
            <a:r>
              <a:rPr lang="de-DE" dirty="0" err="1"/>
              <a:t>Eph</a:t>
            </a:r>
            <a:r>
              <a:rPr lang="de-DE" dirty="0"/>
              <a:t> 2,20ff bis 3,10 / Offb 22,18-19</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e-DE" dirty="0"/>
              <a:t>Folge: Zusätzliche Offenbarungen / Schriften – gleichwertig – sind ja vom Geist eingegeben</a:t>
            </a:r>
          </a:p>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2BCFD01F-DD8E-4725-9F7C-F88382FF7003}" type="slidenum">
              <a:rPr lang="de-DE" smtClean="0"/>
              <a:t>28</a:t>
            </a:fld>
            <a:endParaRPr lang="de-DE"/>
          </a:p>
        </p:txBody>
      </p:sp>
    </p:spTree>
    <p:extLst>
      <p:ext uri="{BB962C8B-B14F-4D97-AF65-F5344CB8AC3E}">
        <p14:creationId xmlns:p14="http://schemas.microsoft.com/office/powerpoint/2010/main" val="25139150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BCFD01F-DD8E-4725-9F7C-F88382FF7003}" type="slidenum">
              <a:rPr lang="de-DE" smtClean="0"/>
              <a:t>29</a:t>
            </a:fld>
            <a:endParaRPr lang="de-DE"/>
          </a:p>
        </p:txBody>
      </p:sp>
    </p:spTree>
    <p:extLst>
      <p:ext uri="{BB962C8B-B14F-4D97-AF65-F5344CB8AC3E}">
        <p14:creationId xmlns:p14="http://schemas.microsoft.com/office/powerpoint/2010/main" val="1820301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BCFD01F-DD8E-4725-9F7C-F88382FF7003}" type="slidenum">
              <a:rPr lang="de-DE" smtClean="0"/>
              <a:t>30</a:t>
            </a:fld>
            <a:endParaRPr lang="de-DE"/>
          </a:p>
        </p:txBody>
      </p:sp>
    </p:spTree>
    <p:extLst>
      <p:ext uri="{BB962C8B-B14F-4D97-AF65-F5344CB8AC3E}">
        <p14:creationId xmlns:p14="http://schemas.microsoft.com/office/powerpoint/2010/main" val="3385840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err="1"/>
              <a:t>Lk</a:t>
            </a:r>
            <a:r>
              <a:rPr lang="de-DE" dirty="0"/>
              <a:t> 16 / Verhalten der Auferweckten in der Bibel !!!!</a:t>
            </a:r>
          </a:p>
          <a:p>
            <a:pPr marL="171450" indent="-171450">
              <a:buFontTx/>
              <a:buChar char="-"/>
            </a:pPr>
            <a:r>
              <a:rPr lang="de-DE" dirty="0"/>
              <a:t>Folge: entfernen vom Wort Gottes; stellen Erlebnisse und zusätzliche Offenbarung drüber; sollen lernen, ans Wort zu glauben; wenn keine zusätzliche </a:t>
            </a:r>
            <a:r>
              <a:rPr lang="de-DE" dirty="0" err="1"/>
              <a:t>Offenb</a:t>
            </a:r>
            <a:r>
              <a:rPr lang="de-DE" dirty="0"/>
              <a:t> dann </a:t>
            </a:r>
            <a:r>
              <a:rPr lang="de-DE" dirty="0" err="1"/>
              <a:t>Offenb</a:t>
            </a:r>
            <a:r>
              <a:rPr lang="de-DE" dirty="0"/>
              <a:t> des Auferstandenen nicht nötig – ist ja alles in </a:t>
            </a:r>
            <a:r>
              <a:rPr lang="de-DE"/>
              <a:t>der Bibel…</a:t>
            </a:r>
            <a:endParaRPr lang="de-DE" dirty="0"/>
          </a:p>
        </p:txBody>
      </p:sp>
      <p:sp>
        <p:nvSpPr>
          <p:cNvPr id="4" name="Foliennummernplatzhalter 3"/>
          <p:cNvSpPr>
            <a:spLocks noGrp="1"/>
          </p:cNvSpPr>
          <p:nvPr>
            <p:ph type="sldNum" sz="quarter" idx="5"/>
          </p:nvPr>
        </p:nvSpPr>
        <p:spPr/>
        <p:txBody>
          <a:bodyPr/>
          <a:lstStyle/>
          <a:p>
            <a:fld id="{2BCFD01F-DD8E-4725-9F7C-F88382FF7003}" type="slidenum">
              <a:rPr lang="de-DE" smtClean="0"/>
              <a:t>31</a:t>
            </a:fld>
            <a:endParaRPr lang="de-DE"/>
          </a:p>
        </p:txBody>
      </p:sp>
    </p:spTree>
    <p:extLst>
      <p:ext uri="{BB962C8B-B14F-4D97-AF65-F5344CB8AC3E}">
        <p14:creationId xmlns:p14="http://schemas.microsoft.com/office/powerpoint/2010/main" val="2658894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Dia (durch) und </a:t>
            </a:r>
            <a:r>
              <a:rPr lang="de-DE" dirty="0" err="1"/>
              <a:t>ballo</a:t>
            </a:r>
            <a:r>
              <a:rPr lang="de-DE" dirty="0"/>
              <a:t> (werfen) – Verführung hat daher oft auch mit durcheinanderwerfen und durcheinanderbringen zu tun… richtet oft Chaos an, man blickt nicht mehr durch</a:t>
            </a:r>
          </a:p>
        </p:txBody>
      </p:sp>
      <p:sp>
        <p:nvSpPr>
          <p:cNvPr id="4" name="Foliennummernplatzhalter 3"/>
          <p:cNvSpPr>
            <a:spLocks noGrp="1"/>
          </p:cNvSpPr>
          <p:nvPr>
            <p:ph type="sldNum" sz="quarter" idx="5"/>
          </p:nvPr>
        </p:nvSpPr>
        <p:spPr/>
        <p:txBody>
          <a:bodyPr/>
          <a:lstStyle/>
          <a:p>
            <a:fld id="{2BCFD01F-DD8E-4725-9F7C-F88382FF7003}" type="slidenum">
              <a:rPr lang="de-DE" smtClean="0"/>
              <a:t>11</a:t>
            </a:fld>
            <a:endParaRPr lang="de-DE"/>
          </a:p>
        </p:txBody>
      </p:sp>
    </p:spTree>
    <p:extLst>
      <p:ext uri="{BB962C8B-B14F-4D97-AF65-F5344CB8AC3E}">
        <p14:creationId xmlns:p14="http://schemas.microsoft.com/office/powerpoint/2010/main" val="1700106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BCFD01F-DD8E-4725-9F7C-F88382FF7003}" type="slidenum">
              <a:rPr lang="de-DE" smtClean="0"/>
              <a:t>14</a:t>
            </a:fld>
            <a:endParaRPr lang="de-DE"/>
          </a:p>
        </p:txBody>
      </p:sp>
    </p:spTree>
    <p:extLst>
      <p:ext uri="{BB962C8B-B14F-4D97-AF65-F5344CB8AC3E}">
        <p14:creationId xmlns:p14="http://schemas.microsoft.com/office/powerpoint/2010/main" val="2977728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Erlebnisse / Prophetie -&gt; selbst wenn in Erfüllung ging, noch kein Beweis für göttliche Sendung (vgl. 5. Mose 13,2ff!!!)</a:t>
            </a:r>
          </a:p>
        </p:txBody>
      </p:sp>
      <p:sp>
        <p:nvSpPr>
          <p:cNvPr id="4" name="Foliennummernplatzhalter 3"/>
          <p:cNvSpPr>
            <a:spLocks noGrp="1"/>
          </p:cNvSpPr>
          <p:nvPr>
            <p:ph type="sldNum" sz="quarter" idx="5"/>
          </p:nvPr>
        </p:nvSpPr>
        <p:spPr/>
        <p:txBody>
          <a:bodyPr/>
          <a:lstStyle/>
          <a:p>
            <a:fld id="{2BCFD01F-DD8E-4725-9F7C-F88382FF7003}" type="slidenum">
              <a:rPr lang="de-DE" smtClean="0"/>
              <a:t>15</a:t>
            </a:fld>
            <a:endParaRPr lang="de-DE"/>
          </a:p>
        </p:txBody>
      </p:sp>
    </p:spTree>
    <p:extLst>
      <p:ext uri="{BB962C8B-B14F-4D97-AF65-F5344CB8AC3E}">
        <p14:creationId xmlns:p14="http://schemas.microsoft.com/office/powerpoint/2010/main" val="3411035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Süße Worte -&gt; w: Worte der Güte </a:t>
            </a:r>
          </a:p>
          <a:p>
            <a:pPr marL="171450" indent="-171450">
              <a:buFontTx/>
              <a:buChar char="-"/>
            </a:pPr>
            <a:r>
              <a:rPr lang="de-DE" dirty="0"/>
              <a:t>Schöne Reden –&gt; </a:t>
            </a:r>
            <a:r>
              <a:rPr lang="de-DE" dirty="0" err="1"/>
              <a:t>eulogeo</a:t>
            </a:r>
            <a:r>
              <a:rPr lang="de-DE" dirty="0"/>
              <a:t> -&gt; gutes reden (segnen; preisen) -&gt; wird schön geredet</a:t>
            </a:r>
          </a:p>
          <a:p>
            <a:pPr marL="171450" indent="-171450">
              <a:buFontTx/>
              <a:buChar char="-"/>
            </a:pPr>
            <a:r>
              <a:rPr lang="de-DE" dirty="0"/>
              <a:t>Überredende Worte -&gt; </a:t>
            </a:r>
            <a:r>
              <a:rPr lang="de-DE" dirty="0" err="1"/>
              <a:t>peitho</a:t>
            </a:r>
            <a:r>
              <a:rPr lang="de-DE" dirty="0"/>
              <a:t> (überzeugen – ist auch die Wurzel für </a:t>
            </a:r>
            <a:r>
              <a:rPr lang="de-DE" dirty="0" err="1"/>
              <a:t>pistis</a:t>
            </a:r>
            <a:r>
              <a:rPr lang="de-DE" dirty="0"/>
              <a:t> = Glaube) + </a:t>
            </a:r>
            <a:r>
              <a:rPr lang="de-DE" dirty="0" err="1"/>
              <a:t>logos</a:t>
            </a:r>
            <a:r>
              <a:rPr lang="de-DE" dirty="0"/>
              <a:t> (Wort, Rede,)</a:t>
            </a:r>
          </a:p>
        </p:txBody>
      </p:sp>
      <p:sp>
        <p:nvSpPr>
          <p:cNvPr id="4" name="Foliennummernplatzhalter 3"/>
          <p:cNvSpPr>
            <a:spLocks noGrp="1"/>
          </p:cNvSpPr>
          <p:nvPr>
            <p:ph type="sldNum" sz="quarter" idx="5"/>
          </p:nvPr>
        </p:nvSpPr>
        <p:spPr/>
        <p:txBody>
          <a:bodyPr/>
          <a:lstStyle/>
          <a:p>
            <a:fld id="{2BCFD01F-DD8E-4725-9F7C-F88382FF7003}" type="slidenum">
              <a:rPr lang="de-DE" smtClean="0"/>
              <a:t>16</a:t>
            </a:fld>
            <a:endParaRPr lang="de-DE"/>
          </a:p>
        </p:txBody>
      </p:sp>
    </p:spTree>
    <p:extLst>
      <p:ext uri="{BB962C8B-B14F-4D97-AF65-F5344CB8AC3E}">
        <p14:creationId xmlns:p14="http://schemas.microsoft.com/office/powerpoint/2010/main" val="3636236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Wahrheit erkennen</a:t>
            </a:r>
          </a:p>
          <a:p>
            <a:pPr marL="628650" lvl="1" indent="-171450">
              <a:buFontTx/>
              <a:buChar char="-"/>
            </a:pPr>
            <a:r>
              <a:rPr lang="de-DE" dirty="0"/>
              <a:t>Der Feind wird daher gerade hier ansetzen; wird versuchen, uns von der Bibel wegzubringen!!! (Ablenkung, Wahrhaftigkeit in Frage stellen, andere Fundamente bieten…)</a:t>
            </a:r>
          </a:p>
        </p:txBody>
      </p:sp>
      <p:sp>
        <p:nvSpPr>
          <p:cNvPr id="4" name="Foliennummernplatzhalter 3"/>
          <p:cNvSpPr>
            <a:spLocks noGrp="1"/>
          </p:cNvSpPr>
          <p:nvPr>
            <p:ph type="sldNum" sz="quarter" idx="5"/>
          </p:nvPr>
        </p:nvSpPr>
        <p:spPr/>
        <p:txBody>
          <a:bodyPr/>
          <a:lstStyle/>
          <a:p>
            <a:fld id="{2BCFD01F-DD8E-4725-9F7C-F88382FF7003}" type="slidenum">
              <a:rPr lang="de-DE" smtClean="0"/>
              <a:t>18</a:t>
            </a:fld>
            <a:endParaRPr lang="de-DE"/>
          </a:p>
        </p:txBody>
      </p:sp>
    </p:spTree>
    <p:extLst>
      <p:ext uri="{BB962C8B-B14F-4D97-AF65-F5344CB8AC3E}">
        <p14:creationId xmlns:p14="http://schemas.microsoft.com/office/powerpoint/2010/main" val="1101150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Bei Lehre / Grundlage: Hinweis auf die 4 Soli und Grundlagen des Glaubens</a:t>
            </a:r>
          </a:p>
          <a:p>
            <a:pPr marL="171450" indent="-171450">
              <a:buFontTx/>
              <a:buChar char="-"/>
            </a:pPr>
            <a:endParaRPr lang="de-DE" dirty="0"/>
          </a:p>
          <a:p>
            <a:pPr marL="171450" indent="-171450">
              <a:buFontTx/>
              <a:buChar char="-"/>
            </a:pPr>
            <a:r>
              <a:rPr lang="de-DE" dirty="0"/>
              <a:t>Wichtig für Kontext: wenn objektiver </a:t>
            </a:r>
            <a:r>
              <a:rPr lang="de-DE" dirty="0" err="1"/>
              <a:t>Textsinn</a:t>
            </a:r>
            <a:r>
              <a:rPr lang="de-DE" dirty="0"/>
              <a:t> ganz anders ist, und die Aussage förmlich rumgedreht wird, dann sollten alle Alarmglocken angehen</a:t>
            </a:r>
          </a:p>
          <a:p>
            <a:pPr marL="171450" indent="-171450">
              <a:buFontTx/>
              <a:buChar char="-"/>
            </a:pPr>
            <a:endParaRPr lang="de-DE" dirty="0"/>
          </a:p>
          <a:p>
            <a:pPr marL="171450" indent="-171450">
              <a:buFontTx/>
              <a:buChar char="-"/>
            </a:pPr>
            <a:r>
              <a:rPr lang="de-DE" dirty="0"/>
              <a:t>Auch die Glaubensväter und Ihre Haltung zu einem Thema kann ein wertvoller Hinweis sein</a:t>
            </a:r>
          </a:p>
        </p:txBody>
      </p:sp>
      <p:sp>
        <p:nvSpPr>
          <p:cNvPr id="4" name="Foliennummernplatzhalter 3"/>
          <p:cNvSpPr>
            <a:spLocks noGrp="1"/>
          </p:cNvSpPr>
          <p:nvPr>
            <p:ph type="sldNum" sz="quarter" idx="5"/>
          </p:nvPr>
        </p:nvSpPr>
        <p:spPr/>
        <p:txBody>
          <a:bodyPr/>
          <a:lstStyle/>
          <a:p>
            <a:fld id="{2BCFD01F-DD8E-4725-9F7C-F88382FF7003}" type="slidenum">
              <a:rPr lang="de-DE" smtClean="0"/>
              <a:t>19</a:t>
            </a:fld>
            <a:endParaRPr lang="de-DE"/>
          </a:p>
        </p:txBody>
      </p:sp>
    </p:spTree>
    <p:extLst>
      <p:ext uri="{BB962C8B-B14F-4D97-AF65-F5344CB8AC3E}">
        <p14:creationId xmlns:p14="http://schemas.microsoft.com/office/powerpoint/2010/main" val="4267676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Bei Lehre / Grundlage: Hinweis auf die 4 Soli und Grundlagen des Glaubens</a:t>
            </a:r>
          </a:p>
          <a:p>
            <a:pPr marL="171450" indent="-171450">
              <a:buFontTx/>
              <a:buChar char="-"/>
            </a:pPr>
            <a:endParaRPr lang="de-DE" dirty="0"/>
          </a:p>
          <a:p>
            <a:pPr marL="171450" indent="-171450">
              <a:buFontTx/>
              <a:buChar char="-"/>
            </a:pPr>
            <a:r>
              <a:rPr lang="de-DE" dirty="0"/>
              <a:t>Wichtig für Kontext: wenn objektiver </a:t>
            </a:r>
            <a:r>
              <a:rPr lang="de-DE" dirty="0" err="1"/>
              <a:t>Textsinn</a:t>
            </a:r>
            <a:r>
              <a:rPr lang="de-DE" dirty="0"/>
              <a:t> ganz anders ist, und die Aussage förmlich rumgedreht wird, dann sollten alle Alarmglocken angehen</a:t>
            </a:r>
          </a:p>
          <a:p>
            <a:pPr marL="171450" indent="-171450">
              <a:buFontTx/>
              <a:buChar char="-"/>
            </a:pPr>
            <a:endParaRPr lang="de-DE" dirty="0"/>
          </a:p>
          <a:p>
            <a:pPr marL="171450" indent="-171450">
              <a:buFontTx/>
              <a:buChar char="-"/>
            </a:pPr>
            <a:r>
              <a:rPr lang="de-DE" dirty="0"/>
              <a:t>Auch die Glaubensväter und Ihre Haltung zu einem Thema kann ein wertvoller Hinweis sein</a:t>
            </a:r>
          </a:p>
        </p:txBody>
      </p:sp>
      <p:sp>
        <p:nvSpPr>
          <p:cNvPr id="4" name="Foliennummernplatzhalter 3"/>
          <p:cNvSpPr>
            <a:spLocks noGrp="1"/>
          </p:cNvSpPr>
          <p:nvPr>
            <p:ph type="sldNum" sz="quarter" idx="5"/>
          </p:nvPr>
        </p:nvSpPr>
        <p:spPr/>
        <p:txBody>
          <a:bodyPr/>
          <a:lstStyle/>
          <a:p>
            <a:fld id="{2BCFD01F-DD8E-4725-9F7C-F88382FF7003}" type="slidenum">
              <a:rPr lang="de-DE" smtClean="0"/>
              <a:t>20</a:t>
            </a:fld>
            <a:endParaRPr lang="de-DE"/>
          </a:p>
        </p:txBody>
      </p:sp>
    </p:spTree>
    <p:extLst>
      <p:ext uri="{BB962C8B-B14F-4D97-AF65-F5344CB8AC3E}">
        <p14:creationId xmlns:p14="http://schemas.microsoft.com/office/powerpoint/2010/main" val="4091607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Bei Lehre / Grundlage: Hinweis auf die 4 Soli und Grundlagen des Glaubens</a:t>
            </a:r>
          </a:p>
          <a:p>
            <a:pPr marL="171450" indent="-171450">
              <a:buFontTx/>
              <a:buChar char="-"/>
            </a:pPr>
            <a:endParaRPr lang="de-DE" dirty="0"/>
          </a:p>
          <a:p>
            <a:pPr marL="171450" indent="-171450">
              <a:buFontTx/>
              <a:buChar char="-"/>
            </a:pPr>
            <a:r>
              <a:rPr lang="de-DE" dirty="0"/>
              <a:t>Wichtig für Kontext: wenn objektiver </a:t>
            </a:r>
            <a:r>
              <a:rPr lang="de-DE" dirty="0" err="1"/>
              <a:t>Textsinn</a:t>
            </a:r>
            <a:r>
              <a:rPr lang="de-DE" dirty="0"/>
              <a:t> ganz anders ist, und die Aussage förmlich rumgedreht wird, dann sollten alle Alarmglocken angehen</a:t>
            </a:r>
          </a:p>
          <a:p>
            <a:pPr marL="171450" indent="-171450">
              <a:buFontTx/>
              <a:buChar char="-"/>
            </a:pPr>
            <a:endParaRPr lang="de-DE" dirty="0"/>
          </a:p>
          <a:p>
            <a:pPr marL="171450" indent="-171450">
              <a:buFontTx/>
              <a:buChar char="-"/>
            </a:pPr>
            <a:r>
              <a:rPr lang="de-DE" dirty="0"/>
              <a:t>Auch die Glaubensväter und Ihre Haltung zu einem Thema kann ein wertvoller Hinweis sein</a:t>
            </a:r>
          </a:p>
        </p:txBody>
      </p:sp>
      <p:sp>
        <p:nvSpPr>
          <p:cNvPr id="4" name="Foliennummernplatzhalter 3"/>
          <p:cNvSpPr>
            <a:spLocks noGrp="1"/>
          </p:cNvSpPr>
          <p:nvPr>
            <p:ph type="sldNum" sz="quarter" idx="5"/>
          </p:nvPr>
        </p:nvSpPr>
        <p:spPr/>
        <p:txBody>
          <a:bodyPr/>
          <a:lstStyle/>
          <a:p>
            <a:fld id="{2BCFD01F-DD8E-4725-9F7C-F88382FF7003}" type="slidenum">
              <a:rPr lang="de-DE" smtClean="0"/>
              <a:t>21</a:t>
            </a:fld>
            <a:endParaRPr lang="de-DE"/>
          </a:p>
        </p:txBody>
      </p:sp>
    </p:spTree>
    <p:extLst>
      <p:ext uri="{BB962C8B-B14F-4D97-AF65-F5344CB8AC3E}">
        <p14:creationId xmlns:p14="http://schemas.microsoft.com/office/powerpoint/2010/main" val="6275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4EFE8C-7787-4952-8D61-A4832524B6B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C73F5B9-D1F7-4D1B-92B9-3AA325C87F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D8A1D5A-3476-4739-8C99-5A977DCB281C}"/>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5" name="Fußzeilenplatzhalter 4">
            <a:extLst>
              <a:ext uri="{FF2B5EF4-FFF2-40B4-BE49-F238E27FC236}">
                <a16:creationId xmlns:a16="http://schemas.microsoft.com/office/drawing/2014/main" id="{D0CD16E2-8BF1-4C9A-B033-A1308178DCA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EC50275-2FA0-4759-855C-243D53F6530C}"/>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223567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A4FD3C-1F2F-4E91-BA4B-02ED715F2BA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7DCCEEA-49F1-45D5-B904-266C2F2C7E1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00073E-88CC-48D1-A8EA-D4AE4369B699}"/>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5" name="Fußzeilenplatzhalter 4">
            <a:extLst>
              <a:ext uri="{FF2B5EF4-FFF2-40B4-BE49-F238E27FC236}">
                <a16:creationId xmlns:a16="http://schemas.microsoft.com/office/drawing/2014/main" id="{77E6B526-5513-4D4E-BEBD-C68441D7DCC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D31441C-B388-4242-ADC7-BFD81AF5BFD1}"/>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2649780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F0C179F-AD50-4D4B-B25D-D60F4A2F5EDA}"/>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208B003-5840-492D-BB70-302FA0B2B7F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3A2C7EE-B9B3-457E-996B-72A176ECDCE7}"/>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5" name="Fußzeilenplatzhalter 4">
            <a:extLst>
              <a:ext uri="{FF2B5EF4-FFF2-40B4-BE49-F238E27FC236}">
                <a16:creationId xmlns:a16="http://schemas.microsoft.com/office/drawing/2014/main" id="{8E507711-7597-4D2E-887D-63662B227D8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D39D874-1376-48F3-8F68-969C70D61906}"/>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88070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03C93A-0B5F-469E-8D7D-22F72DB029B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0A6FC4B-55FC-43E5-BD17-24B196D7472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741F471-C36C-47C3-9A00-23DF774A279A}"/>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5" name="Fußzeilenplatzhalter 4">
            <a:extLst>
              <a:ext uri="{FF2B5EF4-FFF2-40B4-BE49-F238E27FC236}">
                <a16:creationId xmlns:a16="http://schemas.microsoft.com/office/drawing/2014/main" id="{CBDC8352-F415-4426-802E-3CF89FD40A5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B6306CB-AD3B-4EB1-AC39-15C6403591F8}"/>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2951317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84C7BD-BDEE-48AB-9A38-07EEF3A40EF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178BD5A-87C0-4B6F-941C-D294E511B5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4FD058F-403D-4E2A-A9A9-B35F4664CB47}"/>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5" name="Fußzeilenplatzhalter 4">
            <a:extLst>
              <a:ext uri="{FF2B5EF4-FFF2-40B4-BE49-F238E27FC236}">
                <a16:creationId xmlns:a16="http://schemas.microsoft.com/office/drawing/2014/main" id="{6649C168-1FA3-42A5-9258-6F0790B0813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DBC8671-FA62-435D-91F5-78DE430CB59F}"/>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422043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763F24-C8B3-4D16-ABD5-BC3CCDFC024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D2425CE-BB3F-4DAD-92E5-30001E5F2B3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9101460-C0CF-424E-9357-50A89A42458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BA11D17-C557-4D4A-9E7C-44BE21F5B426}"/>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6" name="Fußzeilenplatzhalter 5">
            <a:extLst>
              <a:ext uri="{FF2B5EF4-FFF2-40B4-BE49-F238E27FC236}">
                <a16:creationId xmlns:a16="http://schemas.microsoft.com/office/drawing/2014/main" id="{EC432AA7-BD34-4867-A74E-FD0EDDC877A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99808DC-6B4B-4715-8E7C-BD72639FF005}"/>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428560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69303F-DFDC-48E8-836D-0049960D53E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37ADA4C-B3E7-452D-B4DB-0ED3DAE2C9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8D2D2BE-807D-4C23-B69F-124F5F23C9D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1B46636-D27B-44E9-8382-632F87FC80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0AABAD9-230F-490A-A38A-D75383C18CC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3466F8A-0363-4F44-9CA5-E47C8EC5F223}"/>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8" name="Fußzeilenplatzhalter 7">
            <a:extLst>
              <a:ext uri="{FF2B5EF4-FFF2-40B4-BE49-F238E27FC236}">
                <a16:creationId xmlns:a16="http://schemas.microsoft.com/office/drawing/2014/main" id="{242AEFCE-F680-4D7F-8BCE-0B2D995E10B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91C2198-24E7-4B9C-9112-CCADC68E8AFC}"/>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3152812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41CF50-183F-42CF-99CC-62E2C8B5F17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23615B7-A698-40EE-9922-1FCE10E8D54F}"/>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4" name="Fußzeilenplatzhalter 3">
            <a:extLst>
              <a:ext uri="{FF2B5EF4-FFF2-40B4-BE49-F238E27FC236}">
                <a16:creationId xmlns:a16="http://schemas.microsoft.com/office/drawing/2014/main" id="{B3621B61-252B-40A8-BE82-16497B6C7EC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68E45F-955F-48C4-B8D1-A15C217CC0CB}"/>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135531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2E8DC67-A881-4938-B9FD-E7C8B07C66FF}"/>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3" name="Fußzeilenplatzhalter 2">
            <a:extLst>
              <a:ext uri="{FF2B5EF4-FFF2-40B4-BE49-F238E27FC236}">
                <a16:creationId xmlns:a16="http://schemas.microsoft.com/office/drawing/2014/main" id="{488CB31A-5A8C-4B2D-AF2D-C485642F6DC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3EEAD44-F177-4DE4-9572-E8F4CECF3B84}"/>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293504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B264F4-3FDE-47C1-A7A8-CF8927A61F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542F755F-33B0-4BF1-819D-2FC8C1CF8D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9F31863-3938-43F1-B6E1-27F019263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0E208ED-C4B6-4B68-956E-1CCFFC01CC4E}"/>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6" name="Fußzeilenplatzhalter 5">
            <a:extLst>
              <a:ext uri="{FF2B5EF4-FFF2-40B4-BE49-F238E27FC236}">
                <a16:creationId xmlns:a16="http://schemas.microsoft.com/office/drawing/2014/main" id="{232F61A8-6453-413F-93BA-9E6FCCFFFEC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D45A29D-72C7-460F-A51A-966994A13329}"/>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3701435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575F05-8EE8-4D71-BB0B-27750728319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85656E70-3A53-432F-8963-89381D30C8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6C1E7DA-DC10-4B9D-BA3F-8EE211216A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C523EA9-3A99-4450-898A-0AF18772CB1F}"/>
              </a:ext>
            </a:extLst>
          </p:cNvPr>
          <p:cNvSpPr>
            <a:spLocks noGrp="1"/>
          </p:cNvSpPr>
          <p:nvPr>
            <p:ph type="dt" sz="half" idx="10"/>
          </p:nvPr>
        </p:nvSpPr>
        <p:spPr/>
        <p:txBody>
          <a:bodyPr/>
          <a:lstStyle/>
          <a:p>
            <a:fld id="{00ABB8F4-46F5-4EA4-BEAD-E3FE4D93D456}" type="datetimeFigureOut">
              <a:rPr lang="de-DE" smtClean="0"/>
              <a:t>30.12.2021</a:t>
            </a:fld>
            <a:endParaRPr lang="de-DE"/>
          </a:p>
        </p:txBody>
      </p:sp>
      <p:sp>
        <p:nvSpPr>
          <p:cNvPr id="6" name="Fußzeilenplatzhalter 5">
            <a:extLst>
              <a:ext uri="{FF2B5EF4-FFF2-40B4-BE49-F238E27FC236}">
                <a16:creationId xmlns:a16="http://schemas.microsoft.com/office/drawing/2014/main" id="{AB550A4A-7CF6-4FD0-BBE4-C7BC50E6C60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2C9E919-390D-4EC9-96B6-E11A0B217D3F}"/>
              </a:ext>
            </a:extLst>
          </p:cNvPr>
          <p:cNvSpPr>
            <a:spLocks noGrp="1"/>
          </p:cNvSpPr>
          <p:nvPr>
            <p:ph type="sldNum" sz="quarter" idx="12"/>
          </p:nvPr>
        </p:nvSpPr>
        <p:spPr/>
        <p:txBody>
          <a:bodyPr/>
          <a:lstStyle/>
          <a:p>
            <a:fld id="{43A53539-F72C-4A07-A198-8102B3114018}" type="slidenum">
              <a:rPr lang="de-DE" smtClean="0"/>
              <a:t>‹Nr.›</a:t>
            </a:fld>
            <a:endParaRPr lang="de-DE"/>
          </a:p>
        </p:txBody>
      </p:sp>
    </p:spTree>
    <p:extLst>
      <p:ext uri="{BB962C8B-B14F-4D97-AF65-F5344CB8AC3E}">
        <p14:creationId xmlns:p14="http://schemas.microsoft.com/office/powerpoint/2010/main" val="3197827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238D898-B462-4901-AD3A-F75D70F876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40777E4-A27A-48C6-99D2-E3707BC900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2411AB8-2D27-49AC-BADE-9EF0AF995B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BB8F4-46F5-4EA4-BEAD-E3FE4D93D456}" type="datetimeFigureOut">
              <a:rPr lang="de-DE" smtClean="0"/>
              <a:t>30.12.2021</a:t>
            </a:fld>
            <a:endParaRPr lang="de-DE"/>
          </a:p>
        </p:txBody>
      </p:sp>
      <p:sp>
        <p:nvSpPr>
          <p:cNvPr id="5" name="Fußzeilenplatzhalter 4">
            <a:extLst>
              <a:ext uri="{FF2B5EF4-FFF2-40B4-BE49-F238E27FC236}">
                <a16:creationId xmlns:a16="http://schemas.microsoft.com/office/drawing/2014/main" id="{A8A57F71-09FA-41CD-AD81-E557BD6504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AC6609D9-3E7F-4E3C-BFC0-5019E3678C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53539-F72C-4A07-A198-8102B3114018}" type="slidenum">
              <a:rPr lang="de-DE" smtClean="0"/>
              <a:t>‹Nr.›</a:t>
            </a:fld>
            <a:endParaRPr lang="de-DE"/>
          </a:p>
        </p:txBody>
      </p:sp>
    </p:spTree>
    <p:extLst>
      <p:ext uri="{BB962C8B-B14F-4D97-AF65-F5344CB8AC3E}">
        <p14:creationId xmlns:p14="http://schemas.microsoft.com/office/powerpoint/2010/main" val="1621506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1880315" y="2034862"/>
            <a:ext cx="10006885" cy="1723549"/>
          </a:xfrm>
          <a:prstGeom prst="rect">
            <a:avLst/>
          </a:prstGeom>
          <a:noFill/>
        </p:spPr>
        <p:txBody>
          <a:bodyPr wrap="square" rtlCol="0">
            <a:spAutoFit/>
          </a:bodyPr>
          <a:lstStyle/>
          <a:p>
            <a:pPr algn="r"/>
            <a:r>
              <a:rPr lang="de-DE" sz="2400" dirty="0">
                <a:solidFill>
                  <a:schemeClr val="bg1"/>
                </a:solidFill>
              </a:rPr>
              <a:t>Zweites Samstag Bibelseminar Marktoberdorf</a:t>
            </a:r>
          </a:p>
          <a:p>
            <a:pPr algn="r"/>
            <a:endParaRPr lang="de-DE" sz="1000" b="1" dirty="0">
              <a:solidFill>
                <a:schemeClr val="bg1"/>
              </a:solidFill>
            </a:endParaRPr>
          </a:p>
          <a:p>
            <a:pPr algn="r"/>
            <a:r>
              <a:rPr lang="de-DE" sz="3600" b="1" dirty="0">
                <a:solidFill>
                  <a:schemeClr val="bg1"/>
                </a:solidFill>
              </a:rPr>
              <a:t>Wahrheit oder Lüge – Wie können wir in turbulenten Zeiten den Durchblick behalten?</a:t>
            </a:r>
          </a:p>
        </p:txBody>
      </p:sp>
    </p:spTree>
    <p:extLst>
      <p:ext uri="{BB962C8B-B14F-4D97-AF65-F5344CB8AC3E}">
        <p14:creationId xmlns:p14="http://schemas.microsoft.com/office/powerpoint/2010/main" val="2697173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Verführung – ein Thema in der Gemeinde?</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4370427"/>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Lk. 17,1-3 / Apg. 20,28-31</a:t>
            </a:r>
          </a:p>
          <a:p>
            <a:pPr marL="342900" indent="-342900">
              <a:buFont typeface="Arial" panose="020B0604020202020204" pitchFamily="34" charset="0"/>
              <a:buChar char="•"/>
            </a:pPr>
            <a:endParaRPr lang="de-DE" sz="3600" b="1" dirty="0">
              <a:solidFill>
                <a:schemeClr val="bg1"/>
              </a:solidFill>
            </a:endParaRPr>
          </a:p>
          <a:p>
            <a:pPr marL="1257300" lvl="2" indent="-342900">
              <a:buFont typeface="Arial" panose="020B0604020202020204" pitchFamily="34" charset="0"/>
              <a:buChar char="•"/>
            </a:pPr>
            <a:r>
              <a:rPr lang="de-DE" sz="3200" b="1" dirty="0">
                <a:solidFill>
                  <a:schemeClr val="bg1"/>
                </a:solidFill>
              </a:rPr>
              <a:t>keine Frage ob, sondern nur wann und wie</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darum: achthaben</a:t>
            </a:r>
          </a:p>
          <a:p>
            <a:pPr lvl="2"/>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sind hier in geistlichen Kampf gestellt</a:t>
            </a: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5426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Verführung – wer?</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786199"/>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hinter Verführung: </a:t>
            </a:r>
          </a:p>
          <a:p>
            <a:pPr marL="1257300" lvl="2" indent="-342900">
              <a:buFont typeface="Arial" panose="020B0604020202020204" pitchFamily="34" charset="0"/>
              <a:buChar char="•"/>
            </a:pPr>
            <a:r>
              <a:rPr lang="de-DE" sz="3200" b="1" dirty="0">
                <a:solidFill>
                  <a:schemeClr val="bg1"/>
                </a:solidFill>
              </a:rPr>
              <a:t>Feind der Wahrheit / Vater aller Lüge </a:t>
            </a:r>
          </a:p>
          <a:p>
            <a:pPr marL="2171700" lvl="4" indent="-342900">
              <a:buFont typeface="Arial" panose="020B0604020202020204" pitchFamily="34" charset="0"/>
              <a:buChar char="•"/>
            </a:pPr>
            <a:r>
              <a:rPr lang="de-DE" sz="3200" b="1" dirty="0" err="1">
                <a:solidFill>
                  <a:schemeClr val="bg1"/>
                </a:solidFill>
              </a:rPr>
              <a:t>Joh</a:t>
            </a:r>
            <a:r>
              <a:rPr lang="de-DE" sz="3200" b="1" dirty="0">
                <a:solidFill>
                  <a:schemeClr val="bg1"/>
                </a:solidFill>
              </a:rPr>
              <a:t> 8,44</a:t>
            </a:r>
          </a:p>
          <a:p>
            <a:pPr marL="2171700" lvl="4" indent="-342900">
              <a:buFont typeface="Arial" panose="020B0604020202020204" pitchFamily="34" charset="0"/>
              <a:buChar char="•"/>
            </a:pPr>
            <a:r>
              <a:rPr lang="de-DE" sz="3200" b="1" dirty="0">
                <a:solidFill>
                  <a:schemeClr val="bg1"/>
                </a:solidFill>
              </a:rPr>
              <a:t>Teufel (</a:t>
            </a:r>
            <a:r>
              <a:rPr lang="de-DE" sz="3200" b="1" dirty="0" err="1">
                <a:solidFill>
                  <a:schemeClr val="bg1"/>
                </a:solidFill>
              </a:rPr>
              <a:t>diabolos</a:t>
            </a:r>
            <a:r>
              <a:rPr lang="de-DE" sz="3200" b="1" dirty="0">
                <a:solidFill>
                  <a:schemeClr val="bg1"/>
                </a:solidFill>
              </a:rPr>
              <a:t>)</a:t>
            </a:r>
          </a:p>
          <a:p>
            <a:pPr marL="342900"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Offb 12,9</a:t>
            </a:r>
          </a:p>
          <a:p>
            <a:pPr marL="2171700" lvl="4" indent="-342900">
              <a:buFont typeface="Arial" panose="020B0604020202020204" pitchFamily="34" charset="0"/>
              <a:buChar char="•"/>
            </a:pPr>
            <a:r>
              <a:rPr lang="de-DE" sz="3200" b="1" dirty="0">
                <a:solidFill>
                  <a:schemeClr val="bg1"/>
                </a:solidFill>
              </a:rPr>
              <a:t>verführt den ganzen Weltkreis (</a:t>
            </a:r>
            <a:r>
              <a:rPr lang="de-DE" sz="3200" b="1" dirty="0" err="1">
                <a:solidFill>
                  <a:schemeClr val="bg1"/>
                </a:solidFill>
              </a:rPr>
              <a:t>oikumené</a:t>
            </a:r>
            <a:r>
              <a:rPr lang="de-DE" sz="3200" b="1" dirty="0">
                <a:solidFill>
                  <a:schemeClr val="bg1"/>
                </a:solidFill>
              </a:rPr>
              <a:t>)</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Verführung: immer in Verbindung mit Lüge</a:t>
            </a:r>
          </a:p>
          <a:p>
            <a:pPr marL="2171700" lvl="4" indent="-342900">
              <a:buFont typeface="Arial" panose="020B0604020202020204" pitchFamily="34" charset="0"/>
              <a:buChar char="•"/>
            </a:pPr>
            <a:r>
              <a:rPr lang="de-DE" sz="3200" b="1" dirty="0">
                <a:solidFill>
                  <a:schemeClr val="bg1"/>
                </a:solidFill>
              </a:rPr>
              <a:t>Damit: immer Angriff auf die Wahrheit!!!</a:t>
            </a: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177081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Verführung – wozu?</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4801314"/>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Ziel: </a:t>
            </a:r>
          </a:p>
          <a:p>
            <a:pPr marL="1257300" lvl="2" indent="-342900">
              <a:buFont typeface="Arial" panose="020B0604020202020204" pitchFamily="34" charset="0"/>
              <a:buChar char="•"/>
            </a:pPr>
            <a:r>
              <a:rPr lang="de-DE" sz="3200" b="1" dirty="0">
                <a:solidFill>
                  <a:schemeClr val="bg1"/>
                </a:solidFill>
              </a:rPr>
              <a:t>weg von Christus</a:t>
            </a:r>
          </a:p>
          <a:p>
            <a:pPr marL="2171700" lvl="4" indent="-342900">
              <a:buFont typeface="Arial" panose="020B0604020202020204" pitchFamily="34" charset="0"/>
              <a:buChar char="•"/>
            </a:pPr>
            <a:r>
              <a:rPr lang="de-DE" sz="3200" b="1" dirty="0">
                <a:solidFill>
                  <a:schemeClr val="bg1"/>
                </a:solidFill>
              </a:rPr>
              <a:t>weg vom Kreuz / Erlösung</a:t>
            </a:r>
          </a:p>
          <a:p>
            <a:pPr marL="2171700" lvl="4" indent="-342900">
              <a:buFont typeface="Arial" panose="020B0604020202020204" pitchFamily="34" charset="0"/>
              <a:buChar char="•"/>
            </a:pPr>
            <a:r>
              <a:rPr lang="de-DE" sz="3200" b="1" dirty="0">
                <a:solidFill>
                  <a:schemeClr val="bg1"/>
                </a:solidFill>
              </a:rPr>
              <a:t>Bsp. Hure Babylon</a:t>
            </a:r>
          </a:p>
          <a:p>
            <a:pPr marL="2171700" lvl="4"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nicht ohne weiteres möglich</a:t>
            </a:r>
          </a:p>
          <a:p>
            <a:pPr marL="2171700" lvl="4" indent="-342900">
              <a:buFont typeface="Arial" panose="020B0604020202020204" pitchFamily="34" charset="0"/>
              <a:buChar char="•"/>
            </a:pPr>
            <a:r>
              <a:rPr lang="de-DE" sz="3200" b="1" dirty="0">
                <a:solidFill>
                  <a:schemeClr val="bg1"/>
                </a:solidFill>
              </a:rPr>
              <a:t>listiges Vorgehen notwendig</a:t>
            </a:r>
          </a:p>
          <a:p>
            <a:pPr marL="2171700" lvl="4" indent="-342900">
              <a:buFont typeface="Arial" panose="020B0604020202020204" pitchFamily="34" charset="0"/>
              <a:buChar char="•"/>
            </a:pPr>
            <a:r>
              <a:rPr lang="de-DE" sz="3200" b="1" dirty="0">
                <a:solidFill>
                  <a:schemeClr val="bg1"/>
                </a:solidFill>
              </a:rPr>
              <a:t>Bsp. 2 Kor 11,1-4 und 12-15</a:t>
            </a: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140691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Verführung – wie?</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293757"/>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wichtiger Baustein: weg vom Wort Gottes</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Warum?</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err="1">
                <a:solidFill>
                  <a:schemeClr val="bg1"/>
                </a:solidFill>
              </a:rPr>
              <a:t>Joh</a:t>
            </a:r>
            <a:r>
              <a:rPr lang="de-DE" sz="3200" b="1" dirty="0">
                <a:solidFill>
                  <a:schemeClr val="bg1"/>
                </a:solidFill>
              </a:rPr>
              <a:t> 8,31 – 32 und </a:t>
            </a:r>
            <a:r>
              <a:rPr lang="de-DE" sz="3200" b="1" dirty="0" err="1">
                <a:solidFill>
                  <a:schemeClr val="bg1"/>
                </a:solidFill>
              </a:rPr>
              <a:t>Joh</a:t>
            </a:r>
            <a:r>
              <a:rPr lang="de-DE" sz="3200" b="1" dirty="0">
                <a:solidFill>
                  <a:schemeClr val="bg1"/>
                </a:solidFill>
              </a:rPr>
              <a:t> 17,17</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Folge: Weg vom Wort Gottes – weg von Gottes Willen – kann die Lüge nicht mehr erkennen (2 Thes 2,9-12)</a:t>
            </a: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1872957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0"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Weg vom Wort Gottes – wie?</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786199"/>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schleichende Wegführung von Gottes Wort</a:t>
            </a:r>
          </a:p>
          <a:p>
            <a:pPr marL="2171700" lvl="4" indent="-342900">
              <a:buFont typeface="Arial" panose="020B0604020202020204" pitchFamily="34" charset="0"/>
              <a:buChar char="•"/>
            </a:pPr>
            <a:endParaRPr lang="de-DE" sz="3200" b="1" dirty="0">
              <a:solidFill>
                <a:schemeClr val="bg1"/>
              </a:solidFill>
            </a:endParaRPr>
          </a:p>
          <a:p>
            <a:pPr marL="2171700" lvl="4" indent="-342900">
              <a:buFont typeface="Arial" panose="020B0604020202020204" pitchFamily="34" charset="0"/>
              <a:buChar char="•"/>
            </a:pPr>
            <a:r>
              <a:rPr lang="de-DE" sz="3200" b="1" dirty="0" err="1">
                <a:solidFill>
                  <a:schemeClr val="bg1"/>
                </a:solidFill>
              </a:rPr>
              <a:t>Mt</a:t>
            </a:r>
            <a:r>
              <a:rPr lang="de-DE" sz="3200" b="1" dirty="0">
                <a:solidFill>
                  <a:schemeClr val="bg1"/>
                </a:solidFill>
              </a:rPr>
              <a:t> 22,23ff</a:t>
            </a:r>
          </a:p>
          <a:p>
            <a:pPr marL="3086100" lvl="6" indent="-342900">
              <a:buFont typeface="Arial" panose="020B0604020202020204" pitchFamily="34" charset="0"/>
              <a:buChar char="•"/>
            </a:pPr>
            <a:r>
              <a:rPr lang="de-DE" sz="3200" b="1" dirty="0">
                <a:solidFill>
                  <a:schemeClr val="bg1"/>
                </a:solidFill>
              </a:rPr>
              <a:t>Bibelkritik / hist. Kritische Theologie</a:t>
            </a:r>
          </a:p>
          <a:p>
            <a:pPr marL="2171700" lvl="4" indent="-342900">
              <a:buFont typeface="Arial" panose="020B0604020202020204" pitchFamily="34" charset="0"/>
              <a:buChar char="•"/>
            </a:pPr>
            <a:r>
              <a:rPr lang="de-DE" sz="3200" b="1" dirty="0" err="1">
                <a:solidFill>
                  <a:schemeClr val="bg1"/>
                </a:solidFill>
              </a:rPr>
              <a:t>Joh</a:t>
            </a:r>
            <a:r>
              <a:rPr lang="de-DE" sz="3200" b="1" dirty="0">
                <a:solidFill>
                  <a:schemeClr val="bg1"/>
                </a:solidFill>
              </a:rPr>
              <a:t> 7,15</a:t>
            </a:r>
          </a:p>
          <a:p>
            <a:pPr marL="3086100" lvl="6" indent="-342900">
              <a:buFont typeface="Arial" panose="020B0604020202020204" pitchFamily="34" charset="0"/>
              <a:buChar char="•"/>
            </a:pPr>
            <a:r>
              <a:rPr lang="de-DE" sz="3200" b="1" dirty="0">
                <a:solidFill>
                  <a:schemeClr val="bg1"/>
                </a:solidFill>
              </a:rPr>
              <a:t>Klerus vs. Laien</a:t>
            </a:r>
          </a:p>
          <a:p>
            <a:pPr marL="2171700" lvl="4" indent="-342900">
              <a:buFont typeface="Arial" panose="020B0604020202020204" pitchFamily="34" charset="0"/>
              <a:buChar char="•"/>
            </a:pPr>
            <a:r>
              <a:rPr lang="de-DE" sz="3200" b="1" dirty="0">
                <a:solidFill>
                  <a:schemeClr val="bg1"/>
                </a:solidFill>
              </a:rPr>
              <a:t>Mk 7,3ff</a:t>
            </a:r>
          </a:p>
          <a:p>
            <a:pPr marL="3086100" lvl="6" indent="-342900">
              <a:buFont typeface="Arial" panose="020B0604020202020204" pitchFamily="34" charset="0"/>
              <a:buChar char="•"/>
            </a:pPr>
            <a:r>
              <a:rPr lang="de-DE" sz="3200" b="1" dirty="0">
                <a:solidFill>
                  <a:schemeClr val="bg1"/>
                </a:solidFill>
              </a:rPr>
              <a:t>zusätzliche Ergänzungen</a:t>
            </a:r>
          </a:p>
          <a:p>
            <a:pPr lvl="4"/>
            <a:endParaRPr lang="de-DE" sz="3200" b="1" dirty="0">
              <a:solidFill>
                <a:schemeClr val="bg1"/>
              </a:solidFill>
            </a:endParaRPr>
          </a:p>
          <a:p>
            <a:pPr marL="2171700" lvl="4" indent="-342900">
              <a:buFont typeface="Arial" panose="020B0604020202020204" pitchFamily="34" charset="0"/>
              <a:buChar char="•"/>
            </a:pPr>
            <a:endParaRPr lang="de-DE" sz="3200" b="1" dirty="0">
              <a:solidFill>
                <a:schemeClr val="bg1"/>
              </a:solidFill>
            </a:endParaRP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301239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0"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Weg vom Wort Gottes – wie?</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6278642"/>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schleichende Wegführung von Gottes Wort</a:t>
            </a:r>
          </a:p>
          <a:p>
            <a:pPr marL="2171700" lvl="4" indent="-342900">
              <a:buFont typeface="Arial" panose="020B0604020202020204" pitchFamily="34" charset="0"/>
              <a:buChar char="•"/>
            </a:pPr>
            <a:endParaRPr lang="de-DE" sz="3200" b="1" dirty="0">
              <a:solidFill>
                <a:schemeClr val="bg1"/>
              </a:solidFill>
            </a:endParaRPr>
          </a:p>
          <a:p>
            <a:pPr marL="2171700" lvl="4" indent="-342900">
              <a:buFont typeface="Arial" panose="020B0604020202020204" pitchFamily="34" charset="0"/>
              <a:buChar char="•"/>
            </a:pPr>
            <a:r>
              <a:rPr lang="de-DE" sz="3200" b="1" dirty="0" err="1">
                <a:solidFill>
                  <a:schemeClr val="bg1"/>
                </a:solidFill>
              </a:rPr>
              <a:t>Spr</a:t>
            </a:r>
            <a:r>
              <a:rPr lang="de-DE" sz="3200" b="1" dirty="0">
                <a:solidFill>
                  <a:schemeClr val="bg1"/>
                </a:solidFill>
              </a:rPr>
              <a:t> 14,16</a:t>
            </a:r>
          </a:p>
          <a:p>
            <a:pPr marL="3086100" lvl="6" indent="-342900">
              <a:buFont typeface="Arial" panose="020B0604020202020204" pitchFamily="34" charset="0"/>
              <a:buChar char="•"/>
            </a:pPr>
            <a:r>
              <a:rPr lang="de-DE" sz="3200" b="1" dirty="0">
                <a:solidFill>
                  <a:schemeClr val="bg1"/>
                </a:solidFill>
              </a:rPr>
              <a:t>Gefühle</a:t>
            </a:r>
          </a:p>
          <a:p>
            <a:pPr marL="2171700" lvl="4" indent="-342900">
              <a:buFont typeface="Arial" panose="020B0604020202020204" pitchFamily="34" charset="0"/>
              <a:buChar char="•"/>
            </a:pPr>
            <a:r>
              <a:rPr lang="de-DE" sz="3200" b="1" dirty="0">
                <a:solidFill>
                  <a:schemeClr val="bg1"/>
                </a:solidFill>
              </a:rPr>
              <a:t>2 Thes 2,9ff</a:t>
            </a:r>
          </a:p>
          <a:p>
            <a:pPr marL="3086100" lvl="6" indent="-342900">
              <a:buFont typeface="Arial" panose="020B0604020202020204" pitchFamily="34" charset="0"/>
              <a:buChar char="•"/>
            </a:pPr>
            <a:r>
              <a:rPr lang="de-DE" sz="3200" b="1" dirty="0">
                <a:solidFill>
                  <a:schemeClr val="bg1"/>
                </a:solidFill>
              </a:rPr>
              <a:t>Erlebnisse</a:t>
            </a:r>
          </a:p>
          <a:p>
            <a:pPr marL="2171700" lvl="4" indent="-342900">
              <a:buFont typeface="Arial" panose="020B0604020202020204" pitchFamily="34" charset="0"/>
              <a:buChar char="•"/>
            </a:pPr>
            <a:r>
              <a:rPr lang="de-DE" sz="3200" b="1" dirty="0">
                <a:solidFill>
                  <a:schemeClr val="bg1"/>
                </a:solidFill>
              </a:rPr>
              <a:t>2 </a:t>
            </a:r>
            <a:r>
              <a:rPr lang="de-DE" sz="3200" b="1" dirty="0" err="1">
                <a:solidFill>
                  <a:schemeClr val="bg1"/>
                </a:solidFill>
              </a:rPr>
              <a:t>Pet</a:t>
            </a:r>
            <a:r>
              <a:rPr lang="de-DE" sz="3200" b="1" dirty="0">
                <a:solidFill>
                  <a:schemeClr val="bg1"/>
                </a:solidFill>
              </a:rPr>
              <a:t> 3,4</a:t>
            </a:r>
          </a:p>
          <a:p>
            <a:pPr marL="3086100" lvl="6" indent="-342900">
              <a:buFont typeface="Arial" panose="020B0604020202020204" pitchFamily="34" charset="0"/>
              <a:buChar char="•"/>
            </a:pPr>
            <a:r>
              <a:rPr lang="de-DE" sz="3200" b="1" dirty="0">
                <a:solidFill>
                  <a:schemeClr val="bg1"/>
                </a:solidFill>
              </a:rPr>
              <a:t>Glaubwürdigkeit untergraben</a:t>
            </a:r>
          </a:p>
          <a:p>
            <a:pPr marL="2171700" lvl="4" indent="-342900">
              <a:buFont typeface="Arial" panose="020B0604020202020204" pitchFamily="34" charset="0"/>
              <a:buChar char="•"/>
            </a:pPr>
            <a:r>
              <a:rPr lang="de-DE" sz="3200" b="1" dirty="0" err="1">
                <a:solidFill>
                  <a:schemeClr val="bg1"/>
                </a:solidFill>
              </a:rPr>
              <a:t>Apg</a:t>
            </a:r>
            <a:r>
              <a:rPr lang="de-DE" sz="3200" b="1" dirty="0">
                <a:solidFill>
                  <a:schemeClr val="bg1"/>
                </a:solidFill>
              </a:rPr>
              <a:t> 17,32</a:t>
            </a:r>
          </a:p>
          <a:p>
            <a:pPr marL="3086100" lvl="6" indent="-342900">
              <a:buFont typeface="Arial" panose="020B0604020202020204" pitchFamily="34" charset="0"/>
              <a:buChar char="•"/>
            </a:pPr>
            <a:r>
              <a:rPr lang="de-DE" sz="3200" b="1" dirty="0">
                <a:solidFill>
                  <a:schemeClr val="bg1"/>
                </a:solidFill>
              </a:rPr>
              <a:t>lächerlich machen</a:t>
            </a:r>
          </a:p>
          <a:p>
            <a:pPr marL="2171700" lvl="4" indent="-342900">
              <a:buFont typeface="Arial" panose="020B0604020202020204" pitchFamily="34" charset="0"/>
              <a:buChar char="•"/>
            </a:pPr>
            <a:endParaRPr lang="de-DE" sz="3200" b="1" dirty="0">
              <a:solidFill>
                <a:schemeClr val="bg1"/>
              </a:solidFill>
            </a:endParaRP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147300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Weg vom Wort Gottes – wie?</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4801314"/>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Hilfsmittel für die Verführung: </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err="1">
                <a:solidFill>
                  <a:schemeClr val="bg1"/>
                </a:solidFill>
              </a:rPr>
              <a:t>Rm</a:t>
            </a:r>
            <a:r>
              <a:rPr lang="de-DE" sz="3200" b="1" dirty="0">
                <a:solidFill>
                  <a:schemeClr val="bg1"/>
                </a:solidFill>
              </a:rPr>
              <a:t> 16,18: süße Worte und schöne Reden</a:t>
            </a:r>
          </a:p>
          <a:p>
            <a:pPr marL="1257300" lvl="2" indent="-342900">
              <a:buFont typeface="Arial" panose="020B0604020202020204" pitchFamily="34" charset="0"/>
              <a:buChar char="•"/>
            </a:pPr>
            <a:r>
              <a:rPr lang="de-DE" sz="3200" b="1" dirty="0">
                <a:solidFill>
                  <a:schemeClr val="bg1"/>
                </a:solidFill>
              </a:rPr>
              <a:t>Kol 2,4: überredende Worte</a:t>
            </a:r>
          </a:p>
          <a:p>
            <a:pPr marL="1257300" lvl="2" indent="-342900">
              <a:buFont typeface="Arial" panose="020B0604020202020204" pitchFamily="34" charset="0"/>
              <a:buChar char="•"/>
            </a:pPr>
            <a:r>
              <a:rPr lang="de-DE" sz="3200" b="1" dirty="0">
                <a:solidFill>
                  <a:schemeClr val="bg1"/>
                </a:solidFill>
              </a:rPr>
              <a:t>Kol 2,8: Philosophie</a:t>
            </a:r>
          </a:p>
          <a:p>
            <a:pPr marL="1257300" lvl="2" indent="-342900">
              <a:buFont typeface="Arial" panose="020B0604020202020204" pitchFamily="34" charset="0"/>
              <a:buChar char="•"/>
            </a:pPr>
            <a:r>
              <a:rPr lang="de-DE" sz="3200" b="1" dirty="0">
                <a:solidFill>
                  <a:schemeClr val="bg1"/>
                </a:solidFill>
              </a:rPr>
              <a:t>Kol 2,8: Überlieferung von Menschen</a:t>
            </a:r>
          </a:p>
          <a:p>
            <a:pPr marL="1257300" lvl="2" indent="-342900">
              <a:buFont typeface="Arial" panose="020B0604020202020204" pitchFamily="34" charset="0"/>
              <a:buChar char="•"/>
            </a:pPr>
            <a:r>
              <a:rPr lang="de-DE" sz="3200" b="1" dirty="0">
                <a:solidFill>
                  <a:schemeClr val="bg1"/>
                </a:solidFill>
              </a:rPr>
              <a:t>Kol 2,8: Elemente der Welt</a:t>
            </a:r>
          </a:p>
          <a:p>
            <a:pPr marL="1257300" lvl="2" indent="-342900">
              <a:buFont typeface="Arial" panose="020B0604020202020204" pitchFamily="34" charset="0"/>
              <a:buChar char="•"/>
            </a:pPr>
            <a:r>
              <a:rPr lang="de-DE" sz="3200" b="1" dirty="0">
                <a:solidFill>
                  <a:schemeClr val="bg1"/>
                </a:solidFill>
              </a:rPr>
              <a:t>Kol 2,18: Visionen und Engelsbotschaften</a:t>
            </a: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163102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0" y="0"/>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Weg vom Wort Gottes – wie?</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7755969"/>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kann so fromm verpackt sein…</a:t>
            </a:r>
          </a:p>
          <a:p>
            <a:pPr marL="2171700" lvl="4"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…dass der Teufel, wenn er nicht vom Wort trennen kann, die Bibel selber nutzt (</a:t>
            </a:r>
            <a:r>
              <a:rPr lang="de-DE" sz="3200" b="1" dirty="0" err="1">
                <a:solidFill>
                  <a:schemeClr val="bg1"/>
                </a:solidFill>
              </a:rPr>
              <a:t>Mt</a:t>
            </a:r>
            <a:r>
              <a:rPr lang="de-DE" sz="3200" b="1" dirty="0">
                <a:solidFill>
                  <a:schemeClr val="bg1"/>
                </a:solidFill>
              </a:rPr>
              <a:t> 4,6) indem er…</a:t>
            </a:r>
          </a:p>
          <a:p>
            <a:pPr marL="1257300" lvl="2" indent="-342900">
              <a:buFont typeface="Arial" panose="020B0604020202020204" pitchFamily="34" charset="0"/>
              <a:buChar char="•"/>
            </a:pPr>
            <a:endParaRPr lang="de-DE" sz="3200" b="1" dirty="0">
              <a:solidFill>
                <a:schemeClr val="bg1"/>
              </a:solidFill>
            </a:endParaRPr>
          </a:p>
          <a:p>
            <a:pPr marL="2171700" lvl="4" indent="-342900">
              <a:buFont typeface="Arial" panose="020B0604020202020204" pitchFamily="34" charset="0"/>
              <a:buChar char="•"/>
            </a:pPr>
            <a:r>
              <a:rPr lang="de-DE" sz="3200" b="1" dirty="0">
                <a:solidFill>
                  <a:schemeClr val="bg1"/>
                </a:solidFill>
              </a:rPr>
              <a:t>…Stellen aus dem Kontext reißt…</a:t>
            </a:r>
          </a:p>
          <a:p>
            <a:pPr marL="2171700" lvl="4" indent="-342900">
              <a:buFont typeface="Arial" panose="020B0604020202020204" pitchFamily="34" charset="0"/>
              <a:buChar char="•"/>
            </a:pPr>
            <a:endParaRPr lang="de-DE" sz="3200" b="1" dirty="0">
              <a:solidFill>
                <a:schemeClr val="bg1"/>
              </a:solidFill>
            </a:endParaRPr>
          </a:p>
          <a:p>
            <a:pPr marL="2171700" lvl="4" indent="-342900">
              <a:buFont typeface="Arial" panose="020B0604020202020204" pitchFamily="34" charset="0"/>
              <a:buChar char="•"/>
            </a:pPr>
            <a:r>
              <a:rPr lang="de-DE" sz="3200" b="1" dirty="0">
                <a:solidFill>
                  <a:schemeClr val="bg1"/>
                </a:solidFill>
              </a:rPr>
              <a:t>…Nebenthemen zu Hauptthemen macht…</a:t>
            </a:r>
          </a:p>
          <a:p>
            <a:pPr marL="2171700" lvl="4"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um Ziel zu erreichen: Menschen an einen falschen  Christus zu binden</a:t>
            </a:r>
          </a:p>
          <a:p>
            <a:pPr marL="2171700" lvl="4"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endParaRPr lang="de-DE" sz="3200" b="1" dirty="0">
              <a:solidFill>
                <a:schemeClr val="bg1"/>
              </a:solidFill>
            </a:endParaRP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82214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erkennen – wie geht das?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478423"/>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Wahrheit erkennen:</a:t>
            </a:r>
          </a:p>
          <a:p>
            <a:pPr marL="1257300" lvl="2" indent="-342900">
              <a:buFont typeface="Arial" panose="020B0604020202020204" pitchFamily="34" charset="0"/>
              <a:buChar char="•"/>
            </a:pPr>
            <a:r>
              <a:rPr lang="de-DE" sz="3200" b="1" dirty="0" err="1">
                <a:solidFill>
                  <a:schemeClr val="bg1"/>
                </a:solidFill>
              </a:rPr>
              <a:t>Joh</a:t>
            </a:r>
            <a:r>
              <a:rPr lang="de-DE" sz="3200" b="1" dirty="0">
                <a:solidFill>
                  <a:schemeClr val="bg1"/>
                </a:solidFill>
              </a:rPr>
              <a:t> 17,17</a:t>
            </a:r>
          </a:p>
          <a:p>
            <a:pPr marL="1257300" lvl="2" indent="-342900">
              <a:buFont typeface="Arial" panose="020B0604020202020204" pitchFamily="34" charset="0"/>
              <a:buChar char="•"/>
            </a:pPr>
            <a:r>
              <a:rPr lang="de-DE" sz="3200" b="1" dirty="0" err="1">
                <a:solidFill>
                  <a:schemeClr val="bg1"/>
                </a:solidFill>
              </a:rPr>
              <a:t>Joh</a:t>
            </a:r>
            <a:r>
              <a:rPr lang="de-DE" sz="3200" b="1" dirty="0">
                <a:solidFill>
                  <a:schemeClr val="bg1"/>
                </a:solidFill>
              </a:rPr>
              <a:t> 8,31-32</a:t>
            </a:r>
          </a:p>
          <a:p>
            <a:pPr marL="342900" indent="-342900">
              <a:buFont typeface="Arial" panose="020B0604020202020204" pitchFamily="34" charset="0"/>
              <a:buChar char="•"/>
            </a:pPr>
            <a:endParaRPr lang="de-DE" sz="3600" b="1" dirty="0">
              <a:solidFill>
                <a:schemeClr val="bg1"/>
              </a:solidFill>
            </a:endParaRPr>
          </a:p>
          <a:p>
            <a:pPr marL="342900" indent="-342900">
              <a:buFont typeface="Arial" panose="020B0604020202020204" pitchFamily="34" charset="0"/>
              <a:buChar char="•"/>
            </a:pPr>
            <a:r>
              <a:rPr lang="de-DE" sz="3600" b="1" dirty="0">
                <a:solidFill>
                  <a:schemeClr val="bg1"/>
                </a:solidFill>
              </a:rPr>
              <a:t>Unterstützung:</a:t>
            </a:r>
          </a:p>
          <a:p>
            <a:pPr marL="1257300" lvl="2" indent="-342900">
              <a:buFont typeface="Arial" panose="020B0604020202020204" pitchFamily="34" charset="0"/>
              <a:buChar char="•"/>
            </a:pPr>
            <a:r>
              <a:rPr lang="de-DE" sz="3200" b="1" dirty="0" err="1">
                <a:solidFill>
                  <a:schemeClr val="bg1"/>
                </a:solidFill>
              </a:rPr>
              <a:t>Joh</a:t>
            </a:r>
            <a:r>
              <a:rPr lang="de-DE" sz="3200" b="1" dirty="0">
                <a:solidFill>
                  <a:schemeClr val="bg1"/>
                </a:solidFill>
              </a:rPr>
              <a:t> 16,13</a:t>
            </a:r>
          </a:p>
          <a:p>
            <a:pPr marL="1257300" lvl="2" indent="-342900">
              <a:buFont typeface="Arial" panose="020B0604020202020204" pitchFamily="34" charset="0"/>
              <a:buChar char="•"/>
            </a:pPr>
            <a:endParaRPr lang="de-DE" sz="3600" b="1" dirty="0">
              <a:solidFill>
                <a:schemeClr val="bg1"/>
              </a:solidFill>
            </a:endParaRPr>
          </a:p>
          <a:p>
            <a:pPr marL="342900" indent="-342900">
              <a:buFont typeface="Arial" panose="020B0604020202020204" pitchFamily="34" charset="0"/>
              <a:buChar char="•"/>
            </a:pPr>
            <a:r>
              <a:rPr lang="de-DE" sz="3600" b="1" dirty="0">
                <a:solidFill>
                  <a:schemeClr val="bg1"/>
                </a:solidFill>
              </a:rPr>
              <a:t>Was tun?</a:t>
            </a:r>
          </a:p>
          <a:p>
            <a:pPr marL="1257300" lvl="2" indent="-342900">
              <a:buFont typeface="Arial" panose="020B0604020202020204" pitchFamily="34" charset="0"/>
              <a:buChar char="•"/>
            </a:pPr>
            <a:r>
              <a:rPr lang="de-DE" sz="3200" b="1" dirty="0">
                <a:solidFill>
                  <a:schemeClr val="bg1"/>
                </a:solidFill>
              </a:rPr>
              <a:t>1 Thes 5,21 (an der Schrift)</a:t>
            </a:r>
          </a:p>
          <a:p>
            <a:pPr marL="1257300" lvl="2" indent="-342900">
              <a:buFont typeface="Arial" panose="020B0604020202020204" pitchFamily="34" charset="0"/>
              <a:buChar char="•"/>
            </a:pPr>
            <a:r>
              <a:rPr lang="de-DE" sz="3200" b="1" dirty="0">
                <a:solidFill>
                  <a:schemeClr val="bg1"/>
                </a:solidFill>
              </a:rPr>
              <a:t>Auch: 2 Kor 13,5</a:t>
            </a:r>
          </a:p>
          <a:p>
            <a:endParaRPr lang="de-DE" sz="1000" b="1" dirty="0"/>
          </a:p>
        </p:txBody>
      </p:sp>
    </p:spTree>
    <p:extLst>
      <p:ext uri="{BB962C8B-B14F-4D97-AF65-F5344CB8AC3E}">
        <p14:creationId xmlns:p14="http://schemas.microsoft.com/office/powerpoint/2010/main" val="242674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erkennen – wie geht das?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4801314"/>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Grundlagen zum Prüfen:</a:t>
            </a:r>
          </a:p>
          <a:p>
            <a:pPr marL="1257300" lvl="2" indent="-342900">
              <a:buFont typeface="Arial" panose="020B0604020202020204" pitchFamily="34" charset="0"/>
              <a:buChar char="•"/>
            </a:pPr>
            <a:r>
              <a:rPr lang="de-DE" sz="3200" b="1" dirty="0">
                <a:solidFill>
                  <a:schemeClr val="bg1"/>
                </a:solidFill>
              </a:rPr>
              <a:t>Eph. 4,11-14</a:t>
            </a:r>
          </a:p>
          <a:p>
            <a:pPr marL="2171700" lvl="4" indent="-342900">
              <a:buFont typeface="Arial" panose="020B0604020202020204" pitchFamily="34" charset="0"/>
              <a:buChar char="•"/>
            </a:pPr>
            <a:endParaRPr lang="de-DE" sz="3200" b="1" dirty="0">
              <a:solidFill>
                <a:schemeClr val="bg1"/>
              </a:solidFill>
            </a:endParaRPr>
          </a:p>
          <a:p>
            <a:pPr marL="2171700" lvl="4" indent="-342900">
              <a:buFont typeface="Arial" panose="020B0604020202020204" pitchFamily="34" charset="0"/>
              <a:buChar char="•"/>
            </a:pPr>
            <a:r>
              <a:rPr lang="de-DE" sz="3200" b="1" dirty="0">
                <a:solidFill>
                  <a:schemeClr val="bg1"/>
                </a:solidFill>
              </a:rPr>
              <a:t>gute Lehre / Grundlage</a:t>
            </a:r>
          </a:p>
          <a:p>
            <a:pPr marL="2171700" lvl="4" indent="-342900">
              <a:buFont typeface="Arial" panose="020B0604020202020204" pitchFamily="34" charset="0"/>
              <a:buChar char="•"/>
            </a:pPr>
            <a:endParaRPr lang="de-DE" sz="3200" b="1" dirty="0">
              <a:solidFill>
                <a:schemeClr val="bg1"/>
              </a:solidFill>
            </a:endParaRPr>
          </a:p>
          <a:p>
            <a:pPr marL="2171700" lvl="4" indent="-342900">
              <a:buFont typeface="Arial" panose="020B0604020202020204" pitchFamily="34" charset="0"/>
              <a:buChar char="•"/>
            </a:pPr>
            <a:r>
              <a:rPr lang="de-DE" sz="3200" b="1" dirty="0">
                <a:solidFill>
                  <a:schemeClr val="bg1"/>
                </a:solidFill>
              </a:rPr>
              <a:t>Wie / Woher?</a:t>
            </a:r>
          </a:p>
          <a:p>
            <a:pPr marL="3086100" lvl="6" indent="-342900">
              <a:buFont typeface="Arial" panose="020B0604020202020204" pitchFamily="34" charset="0"/>
              <a:buChar char="•"/>
            </a:pPr>
            <a:r>
              <a:rPr lang="de-DE" sz="3200" b="1" dirty="0">
                <a:solidFill>
                  <a:schemeClr val="bg1"/>
                </a:solidFill>
              </a:rPr>
              <a:t>Eigenstudium</a:t>
            </a:r>
          </a:p>
          <a:p>
            <a:pPr marL="3086100" lvl="6" indent="-342900">
              <a:buFont typeface="Arial" panose="020B0604020202020204" pitchFamily="34" charset="0"/>
              <a:buChar char="•"/>
            </a:pPr>
            <a:r>
              <a:rPr lang="de-DE" sz="3200" b="1" dirty="0">
                <a:solidFill>
                  <a:schemeClr val="bg1"/>
                </a:solidFill>
              </a:rPr>
              <a:t>Gemeinde</a:t>
            </a: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384453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Fragestellung und Ziel</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72297"/>
            <a:ext cx="10006885" cy="3570208"/>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Fragestellung:</a:t>
            </a:r>
          </a:p>
          <a:p>
            <a:pPr algn="ctr"/>
            <a:endParaRPr lang="de-DE" sz="3600" b="1" dirty="0">
              <a:solidFill>
                <a:schemeClr val="bg1"/>
              </a:solidFill>
            </a:endParaRPr>
          </a:p>
          <a:p>
            <a:pPr algn="ctr"/>
            <a:r>
              <a:rPr lang="de-DE" sz="3600" b="1" dirty="0">
                <a:solidFill>
                  <a:schemeClr val="bg1"/>
                </a:solidFill>
              </a:rPr>
              <a:t>Wie kann ich Wahrheit von Lüge unterscheiden (biblischen Fragen / religiösen Themen)?</a:t>
            </a:r>
          </a:p>
          <a:p>
            <a:pPr algn="ctr"/>
            <a:endParaRPr lang="de-DE" sz="3600" b="1" dirty="0">
              <a:solidFill>
                <a:schemeClr val="bg1"/>
              </a:solidFill>
            </a:endParaRPr>
          </a:p>
          <a:p>
            <a:pPr algn="ctr"/>
            <a:r>
              <a:rPr lang="de-DE" sz="3600" b="1" dirty="0">
                <a:solidFill>
                  <a:schemeClr val="bg1"/>
                </a:solidFill>
              </a:rPr>
              <a:t>Was sollten die Konsequenzen sein?</a:t>
            </a:r>
            <a:endParaRPr lang="de-DE" sz="3600" b="1" dirty="0"/>
          </a:p>
          <a:p>
            <a:endParaRPr lang="de-DE" sz="1000" b="1" dirty="0"/>
          </a:p>
        </p:txBody>
      </p:sp>
    </p:spTree>
    <p:extLst>
      <p:ext uri="{BB962C8B-B14F-4D97-AF65-F5344CB8AC3E}">
        <p14:creationId xmlns:p14="http://schemas.microsoft.com/office/powerpoint/2010/main" val="269289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erkennen – wie geht das?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6278642"/>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Vorgehen:</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Textaussagen mit Bibel vergleichen</a:t>
            </a:r>
          </a:p>
          <a:p>
            <a:pPr marL="2171700" lvl="4" indent="-342900">
              <a:buFont typeface="Arial" panose="020B0604020202020204" pitchFamily="34" charset="0"/>
              <a:buChar char="•"/>
            </a:pPr>
            <a:r>
              <a:rPr lang="de-DE" sz="3200" b="1" dirty="0">
                <a:solidFill>
                  <a:schemeClr val="bg1"/>
                </a:solidFill>
              </a:rPr>
              <a:t>Stellen nachschlagen</a:t>
            </a:r>
          </a:p>
          <a:p>
            <a:pPr marL="3086100" lvl="6" indent="-342900">
              <a:buFont typeface="Arial" panose="020B0604020202020204" pitchFamily="34" charset="0"/>
              <a:buChar char="•"/>
            </a:pPr>
            <a:r>
              <a:rPr lang="de-DE" sz="3200" b="1" dirty="0">
                <a:solidFill>
                  <a:schemeClr val="bg1"/>
                </a:solidFill>
              </a:rPr>
              <a:t>Kontext beachten</a:t>
            </a:r>
          </a:p>
          <a:p>
            <a:pPr marL="4000500" lvl="8" indent="-342900">
              <a:buFont typeface="Arial" panose="020B0604020202020204" pitchFamily="34" charset="0"/>
              <a:buChar char="•"/>
            </a:pPr>
            <a:r>
              <a:rPr lang="de-DE" sz="3200" b="1" dirty="0">
                <a:solidFill>
                  <a:schemeClr val="bg1"/>
                </a:solidFill>
              </a:rPr>
              <a:t>Was sagt die Stelle wirklich?</a:t>
            </a:r>
          </a:p>
          <a:p>
            <a:pPr marL="4000500" lvl="8" indent="-342900">
              <a:buFont typeface="Arial" panose="020B0604020202020204" pitchFamily="34" charset="0"/>
              <a:buChar char="•"/>
            </a:pPr>
            <a:r>
              <a:rPr lang="de-DE" sz="3200" b="1" dirty="0">
                <a:solidFill>
                  <a:schemeClr val="bg1"/>
                </a:solidFill>
              </a:rPr>
              <a:t>Was steht dazu an andere Stelle in der Bibel?</a:t>
            </a:r>
          </a:p>
          <a:p>
            <a:pPr marL="2171700" lvl="4" indent="-342900">
              <a:buFont typeface="Arial" panose="020B0604020202020204" pitchFamily="34" charset="0"/>
              <a:buChar char="•"/>
            </a:pPr>
            <a:endParaRPr lang="de-DE" sz="3200" b="1" dirty="0">
              <a:solidFill>
                <a:schemeClr val="bg1"/>
              </a:solidFill>
            </a:endParaRPr>
          </a:p>
          <a:p>
            <a:pPr marL="2171700" lvl="4" indent="-342900">
              <a:buFont typeface="Arial" panose="020B0604020202020204" pitchFamily="34" charset="0"/>
              <a:buChar char="•"/>
            </a:pPr>
            <a:r>
              <a:rPr lang="de-DE" sz="3200" b="1" dirty="0">
                <a:solidFill>
                  <a:schemeClr val="bg1"/>
                </a:solidFill>
              </a:rPr>
              <a:t>Themen erarbeiten</a:t>
            </a:r>
          </a:p>
          <a:p>
            <a:pPr lvl="2"/>
            <a:endParaRPr lang="de-DE" sz="3200" b="1" dirty="0">
              <a:solidFill>
                <a:schemeClr val="bg1"/>
              </a:solidFill>
            </a:endParaRP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115834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erkennen – wie geht das?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786199"/>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Vorgehen:</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Argumentationen nachdenken</a:t>
            </a:r>
          </a:p>
          <a:p>
            <a:pPr marL="2171700" lvl="4" indent="-342900">
              <a:buFont typeface="Arial" panose="020B0604020202020204" pitchFamily="34" charset="0"/>
              <a:buChar char="•"/>
            </a:pPr>
            <a:r>
              <a:rPr lang="de-DE" sz="3200" b="1" dirty="0">
                <a:solidFill>
                  <a:schemeClr val="bg1"/>
                </a:solidFill>
              </a:rPr>
              <a:t>Stimmt das wirklich?</a:t>
            </a:r>
          </a:p>
          <a:p>
            <a:pPr marL="2171700" lvl="4" indent="-342900">
              <a:buFont typeface="Arial" panose="020B0604020202020204" pitchFamily="34" charset="0"/>
              <a:buChar char="•"/>
            </a:pPr>
            <a:r>
              <a:rPr lang="de-DE" sz="3200" b="1" dirty="0">
                <a:solidFill>
                  <a:schemeClr val="bg1"/>
                </a:solidFill>
              </a:rPr>
              <a:t>Passen die zitierten Stellen in den Zusammenhang?</a:t>
            </a:r>
          </a:p>
          <a:p>
            <a:pPr marL="2171700" lvl="4" indent="-342900">
              <a:buFont typeface="Arial" panose="020B0604020202020204" pitchFamily="34" charset="0"/>
              <a:buChar char="•"/>
            </a:pPr>
            <a:r>
              <a:rPr lang="de-DE" sz="3200" b="1" dirty="0">
                <a:solidFill>
                  <a:schemeClr val="bg1"/>
                </a:solidFill>
              </a:rPr>
              <a:t>Baut er Argumentation auf biblischen oder außerbiblischen Quellen auf?</a:t>
            </a:r>
          </a:p>
          <a:p>
            <a:pPr marL="2171700" lvl="4" indent="-342900">
              <a:buFont typeface="Arial" panose="020B0604020202020204" pitchFamily="34" charset="0"/>
              <a:buChar char="•"/>
            </a:pPr>
            <a:r>
              <a:rPr lang="de-DE" sz="3200" b="1" dirty="0">
                <a:solidFill>
                  <a:schemeClr val="bg1"/>
                </a:solidFill>
              </a:rPr>
              <a:t>Werden überhaupt Bibelstellen zitiert / angeführt?</a:t>
            </a: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399329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erkennen – wie geht das?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3323987"/>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Vorgehen:</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Folgen / Auswirkungen bedenken (vgl. </a:t>
            </a:r>
            <a:r>
              <a:rPr lang="de-DE" sz="3200" b="1" dirty="0" err="1">
                <a:solidFill>
                  <a:schemeClr val="bg1"/>
                </a:solidFill>
              </a:rPr>
              <a:t>bsp.</a:t>
            </a:r>
            <a:r>
              <a:rPr lang="de-DE" sz="3200" b="1" dirty="0">
                <a:solidFill>
                  <a:schemeClr val="bg1"/>
                </a:solidFill>
              </a:rPr>
              <a:t> </a:t>
            </a:r>
            <a:r>
              <a:rPr lang="de-DE" sz="3200" b="1" dirty="0" err="1">
                <a:solidFill>
                  <a:schemeClr val="bg1"/>
                </a:solidFill>
              </a:rPr>
              <a:t>Rm</a:t>
            </a:r>
            <a:r>
              <a:rPr lang="de-DE" sz="3200" b="1" dirty="0">
                <a:solidFill>
                  <a:schemeClr val="bg1"/>
                </a:solidFill>
              </a:rPr>
              <a:t> 16,17-18 / </a:t>
            </a:r>
            <a:r>
              <a:rPr lang="de-DE" sz="3200" b="1" dirty="0" err="1">
                <a:solidFill>
                  <a:schemeClr val="bg1"/>
                </a:solidFill>
              </a:rPr>
              <a:t>Mt</a:t>
            </a:r>
            <a:r>
              <a:rPr lang="de-DE" sz="3200" b="1" dirty="0">
                <a:solidFill>
                  <a:schemeClr val="bg1"/>
                </a:solidFill>
              </a:rPr>
              <a:t> 7,15ff)</a:t>
            </a:r>
          </a:p>
          <a:p>
            <a:pPr marL="1257300" lvl="2" indent="-342900">
              <a:buFont typeface="Arial" panose="020B0604020202020204" pitchFamily="34" charset="0"/>
              <a:buChar char="•"/>
            </a:pPr>
            <a:endParaRPr lang="de-DE" sz="3200" b="1" dirty="0">
              <a:solidFill>
                <a:schemeClr val="bg1"/>
              </a:solidFill>
            </a:endParaRP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115923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erkennen – wie geht das?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293757"/>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Zusammenfassung Vorgehen:</a:t>
            </a:r>
          </a:p>
          <a:p>
            <a:pPr marL="1257300" lvl="2" indent="-342900">
              <a:buFont typeface="Arial" panose="020B0604020202020204" pitchFamily="34" charset="0"/>
              <a:buChar char="•"/>
            </a:pPr>
            <a:endParaRPr lang="de-DE" sz="3200" b="1" dirty="0">
              <a:solidFill>
                <a:schemeClr val="bg1"/>
              </a:solidFill>
            </a:endParaRPr>
          </a:p>
          <a:p>
            <a:pPr marL="1257300" lvl="2" indent="-342900">
              <a:buFont typeface="Arial" panose="020B0604020202020204" pitchFamily="34" charset="0"/>
              <a:buChar char="•"/>
            </a:pPr>
            <a:r>
              <a:rPr lang="de-DE" sz="3200" b="1" dirty="0">
                <a:solidFill>
                  <a:schemeClr val="bg1"/>
                </a:solidFill>
              </a:rPr>
              <a:t>falsche Lehre wiederlegen…</a:t>
            </a:r>
          </a:p>
          <a:p>
            <a:pPr marL="2171700" lvl="4" indent="-342900">
              <a:buFont typeface="Arial" panose="020B0604020202020204" pitchFamily="34" charset="0"/>
              <a:buChar char="•"/>
            </a:pPr>
            <a:r>
              <a:rPr lang="de-DE" sz="3200" b="1" dirty="0">
                <a:solidFill>
                  <a:schemeClr val="bg1"/>
                </a:solidFill>
              </a:rPr>
              <a:t>…immer an der Stelle, aus der sie begründet wird…</a:t>
            </a:r>
          </a:p>
          <a:p>
            <a:pPr marL="2171700" lvl="4" indent="-342900">
              <a:buFont typeface="Arial" panose="020B0604020202020204" pitchFamily="34" charset="0"/>
              <a:buChar char="•"/>
            </a:pPr>
            <a:endParaRPr lang="de-DE" sz="3200" b="1" dirty="0">
              <a:solidFill>
                <a:schemeClr val="bg1"/>
              </a:solidFill>
            </a:endParaRPr>
          </a:p>
          <a:p>
            <a:pPr marL="2171700" lvl="4" indent="-342900">
              <a:buFont typeface="Arial" panose="020B0604020202020204" pitchFamily="34" charset="0"/>
              <a:buChar char="•"/>
            </a:pPr>
            <a:r>
              <a:rPr lang="de-DE" sz="3200" b="1" dirty="0">
                <a:solidFill>
                  <a:schemeClr val="bg1"/>
                </a:solidFill>
              </a:rPr>
              <a:t>Wichtig: </a:t>
            </a:r>
          </a:p>
          <a:p>
            <a:pPr marL="3086100" lvl="6" indent="-342900">
              <a:buFont typeface="Arial" panose="020B0604020202020204" pitchFamily="34" charset="0"/>
              <a:buChar char="•"/>
            </a:pPr>
            <a:r>
              <a:rPr lang="de-DE" sz="3200" b="1" dirty="0">
                <a:solidFill>
                  <a:schemeClr val="bg1"/>
                </a:solidFill>
              </a:rPr>
              <a:t>biblischen Kontext beachten</a:t>
            </a:r>
          </a:p>
          <a:p>
            <a:pPr marL="3086100" lvl="6" indent="-342900">
              <a:buFont typeface="Arial" panose="020B0604020202020204" pitchFamily="34" charset="0"/>
              <a:buChar char="•"/>
            </a:pPr>
            <a:r>
              <a:rPr lang="de-DE" sz="3200" b="1" dirty="0">
                <a:solidFill>
                  <a:schemeClr val="bg1"/>
                </a:solidFill>
              </a:rPr>
              <a:t>Lehren nicht von einer Stelle ableiten</a:t>
            </a:r>
          </a:p>
          <a:p>
            <a:pPr marL="342900"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239666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erkannt – was dann?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3877985"/>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Wahrheit:</a:t>
            </a:r>
          </a:p>
          <a:p>
            <a:pPr marL="1257300" lvl="2" indent="-342900">
              <a:buFont typeface="Arial" panose="020B0604020202020204" pitchFamily="34" charset="0"/>
              <a:buChar char="•"/>
            </a:pPr>
            <a:r>
              <a:rPr lang="de-DE" sz="3200" b="1" dirty="0" err="1">
                <a:solidFill>
                  <a:schemeClr val="bg1"/>
                </a:solidFill>
              </a:rPr>
              <a:t>Eph</a:t>
            </a:r>
            <a:r>
              <a:rPr lang="de-DE" sz="3200" b="1" dirty="0">
                <a:solidFill>
                  <a:schemeClr val="bg1"/>
                </a:solidFill>
              </a:rPr>
              <a:t> 4,15</a:t>
            </a:r>
          </a:p>
          <a:p>
            <a:pPr marL="342900" indent="-342900">
              <a:buFont typeface="Arial" panose="020B0604020202020204" pitchFamily="34" charset="0"/>
              <a:buChar char="•"/>
            </a:pPr>
            <a:endParaRPr lang="de-DE" sz="3600" b="1" dirty="0">
              <a:solidFill>
                <a:schemeClr val="bg1"/>
              </a:solidFill>
            </a:endParaRPr>
          </a:p>
          <a:p>
            <a:pPr marL="342900" indent="-342900">
              <a:buFont typeface="Arial" panose="020B0604020202020204" pitchFamily="34" charset="0"/>
              <a:buChar char="•"/>
            </a:pPr>
            <a:r>
              <a:rPr lang="de-DE" sz="3600" b="1" dirty="0">
                <a:solidFill>
                  <a:schemeClr val="bg1"/>
                </a:solidFill>
              </a:rPr>
              <a:t>Irrlehrer:</a:t>
            </a:r>
          </a:p>
          <a:p>
            <a:pPr marL="1257300" lvl="2" indent="-342900">
              <a:buFont typeface="Arial" panose="020B0604020202020204" pitchFamily="34" charset="0"/>
              <a:buChar char="•"/>
            </a:pPr>
            <a:r>
              <a:rPr lang="de-DE" sz="3200" b="1" dirty="0">
                <a:solidFill>
                  <a:schemeClr val="bg1"/>
                </a:solidFill>
              </a:rPr>
              <a:t>Tit 3,10</a:t>
            </a:r>
          </a:p>
          <a:p>
            <a:pPr marL="1257300" lvl="2" indent="-342900">
              <a:buFont typeface="Arial" panose="020B0604020202020204" pitchFamily="34" charset="0"/>
              <a:buChar char="•"/>
            </a:pPr>
            <a:r>
              <a:rPr lang="de-DE" sz="3200" b="1" dirty="0" err="1">
                <a:solidFill>
                  <a:schemeClr val="bg1"/>
                </a:solidFill>
              </a:rPr>
              <a:t>Rm</a:t>
            </a:r>
            <a:r>
              <a:rPr lang="de-DE" sz="3200" b="1" dirty="0">
                <a:solidFill>
                  <a:schemeClr val="bg1"/>
                </a:solidFill>
              </a:rPr>
              <a:t> 16,17</a:t>
            </a:r>
          </a:p>
          <a:p>
            <a:pPr marL="1257300" lvl="2" indent="-342900">
              <a:buFont typeface="Arial" panose="020B0604020202020204" pitchFamily="34" charset="0"/>
              <a:buChar char="•"/>
            </a:pPr>
            <a:r>
              <a:rPr lang="de-DE" sz="3200" b="1" dirty="0">
                <a:solidFill>
                  <a:schemeClr val="bg1"/>
                </a:solidFill>
              </a:rPr>
              <a:t>2 </a:t>
            </a:r>
            <a:r>
              <a:rPr lang="de-DE" sz="3200" b="1" dirty="0" err="1">
                <a:solidFill>
                  <a:schemeClr val="bg1"/>
                </a:solidFill>
              </a:rPr>
              <a:t>Joh</a:t>
            </a:r>
            <a:r>
              <a:rPr lang="de-DE" sz="3200" b="1" dirty="0">
                <a:solidFill>
                  <a:schemeClr val="bg1"/>
                </a:solidFill>
              </a:rPr>
              <a:t> 10 und 11</a:t>
            </a:r>
          </a:p>
          <a:p>
            <a:endParaRPr lang="de-DE" sz="1000" b="1" dirty="0"/>
          </a:p>
        </p:txBody>
      </p:sp>
    </p:spTree>
    <p:extLst>
      <p:ext uri="{BB962C8B-B14F-4D97-AF65-F5344CB8AC3E}">
        <p14:creationId xmlns:p14="http://schemas.microsoft.com/office/powerpoint/2010/main" val="1810881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oder Lüge - Praxisbeispiele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016758"/>
          </a:xfrm>
          <a:prstGeom prst="rect">
            <a:avLst/>
          </a:prstGeom>
          <a:noFill/>
        </p:spPr>
        <p:txBody>
          <a:bodyPr wrap="square" rtlCol="0">
            <a:spAutoFit/>
          </a:bodyPr>
          <a:lstStyle/>
          <a:p>
            <a:pPr algn="just"/>
            <a:r>
              <a:rPr lang="de-DE" sz="3200" b="1" dirty="0">
                <a:solidFill>
                  <a:schemeClr val="bg1"/>
                </a:solidFill>
              </a:rPr>
              <a:t>„…All der ganze Kram – er gehört uns nicht.[…] Er ist nicht das, was unsere Person ausmacht. Wer wir sind, hat nichts damit zu tun, welche Kleider wir tragen oder was für ein Auto wir fahren. […] Der Himmel kennt uns nicht als den Typen mit dem schicken Anzug oder als die Frau mit dem großen Haus […] Der Himmel kennt unser Herz [1 Sam 16,7]. Wenn Gott uns anschaut, sieht er unser Mitgefühl, unserer Hingabe, unsere Sanftheit oder unsere schnelle Auffassungsgabe, aber für unseren Besitz interessiert er sich nicht…“</a:t>
            </a:r>
            <a:endParaRPr lang="de-DE" sz="3200" b="1" dirty="0"/>
          </a:p>
        </p:txBody>
      </p:sp>
    </p:spTree>
    <p:extLst>
      <p:ext uri="{BB962C8B-B14F-4D97-AF65-F5344CB8AC3E}">
        <p14:creationId xmlns:p14="http://schemas.microsoft.com/office/powerpoint/2010/main" val="287433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oder Lüge - Praxisbeispiele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509200"/>
          </a:xfrm>
          <a:prstGeom prst="rect">
            <a:avLst/>
          </a:prstGeom>
          <a:noFill/>
        </p:spPr>
        <p:txBody>
          <a:bodyPr wrap="square" rtlCol="0">
            <a:spAutoFit/>
          </a:bodyPr>
          <a:lstStyle/>
          <a:p>
            <a:pPr algn="just"/>
            <a:r>
              <a:rPr lang="de-DE" sz="3200" b="1" dirty="0">
                <a:solidFill>
                  <a:schemeClr val="bg1"/>
                </a:solidFill>
              </a:rPr>
              <a:t>„Leider sind wir immer wieder versucht, Jesus Christus als ein nachahmenswertes Vorbild anzubeten und Paulus als einen gelehrten Christuslehrer auszulegen. Wenn wir den Apostel Paulus vom geisterfüllten Christusträger zum intellektuellen Christuslehrer degradieren, füllen wir damit unsere theologischen Studierstuben mit Zank und Streit und nehmen den Kirchengemeinden das Leben. Wir rauben dem Evangelium die ganze Kraft und Dynamik. Die Bibel wird damit herabgewürdigt zu einem Buch guter Lehren göttlicher Dinge und kluger Ratschläge für ein frommes Leben“</a:t>
            </a:r>
          </a:p>
        </p:txBody>
      </p:sp>
    </p:spTree>
    <p:extLst>
      <p:ext uri="{BB962C8B-B14F-4D97-AF65-F5344CB8AC3E}">
        <p14:creationId xmlns:p14="http://schemas.microsoft.com/office/powerpoint/2010/main" val="372241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905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oder Lüge - Praxisbeispiele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4832092"/>
          </a:xfrm>
          <a:prstGeom prst="rect">
            <a:avLst/>
          </a:prstGeom>
          <a:noFill/>
        </p:spPr>
        <p:txBody>
          <a:bodyPr wrap="square" rtlCol="0">
            <a:spAutoFit/>
          </a:bodyPr>
          <a:lstStyle/>
          <a:p>
            <a:pPr algn="just"/>
            <a:r>
              <a:rPr lang="de-DE" sz="2800" b="1" dirty="0">
                <a:solidFill>
                  <a:schemeClr val="bg1"/>
                </a:solidFill>
              </a:rPr>
              <a:t>„Denn die gewaltigsten Dinge geschehen, wenn die Kirche auf ihren Wunsch verzichtet, Menschen zu bekehren und sie dazu zu bringen, ihr beizutreten. Aber dort, wo sich eine Gemeinde radikal dem Dienen und dem Mitgefühl mit anderen verschreibt und sich darin verschenkt und keine Gegenleistung erwartet, dort wird der Weg Jesu am deutlichsten sichtbar. Dazu muss die Kirche erst einmal aufhören, jeden zuallererst in eine Schublade zu stecken: drinnen und </a:t>
            </a:r>
            <a:r>
              <a:rPr lang="de-DE" sz="2800" b="1" dirty="0" err="1">
                <a:solidFill>
                  <a:schemeClr val="bg1"/>
                </a:solidFill>
              </a:rPr>
              <a:t>draussen</a:t>
            </a:r>
            <a:r>
              <a:rPr lang="de-DE" sz="2800" b="1" dirty="0">
                <a:solidFill>
                  <a:schemeClr val="bg1"/>
                </a:solidFill>
              </a:rPr>
              <a:t>, gerettet oder nicht, gläubig oder ungläubig usw.... Die Menschen unterschiedlich zu behandeln, je nachdem, wer was glaubt, ist mangelnder Respekt gegenüber dem Bild Gottes in jedem Menschen.“</a:t>
            </a:r>
          </a:p>
        </p:txBody>
      </p:sp>
    </p:spTree>
    <p:extLst>
      <p:ext uri="{BB962C8B-B14F-4D97-AF65-F5344CB8AC3E}">
        <p14:creationId xmlns:p14="http://schemas.microsoft.com/office/powerpoint/2010/main" val="386433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905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oder Lüge - Praxisbeispiele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2554545"/>
          </a:xfrm>
          <a:prstGeom prst="rect">
            <a:avLst/>
          </a:prstGeom>
          <a:noFill/>
        </p:spPr>
        <p:txBody>
          <a:bodyPr wrap="square" rtlCol="0">
            <a:spAutoFit/>
          </a:bodyPr>
          <a:lstStyle/>
          <a:p>
            <a:pPr algn="just"/>
            <a:r>
              <a:rPr lang="de-DE" sz="3200" b="1" dirty="0">
                <a:solidFill>
                  <a:schemeClr val="bg1"/>
                </a:solidFill>
              </a:rPr>
              <a:t>„Die Offenbarung ist zwar mit Ihm [Jesus] abgeschlossen, aber sie ist noch nicht voll entfaltet.“</a:t>
            </a:r>
          </a:p>
          <a:p>
            <a:pPr algn="just"/>
            <a:endParaRPr lang="de-DE" sz="3200" b="1" dirty="0">
              <a:solidFill>
                <a:schemeClr val="bg1"/>
              </a:solidFill>
            </a:endParaRPr>
          </a:p>
          <a:p>
            <a:pPr algn="just"/>
            <a:r>
              <a:rPr lang="de-DE" sz="3200" b="1" dirty="0">
                <a:solidFill>
                  <a:schemeClr val="bg1"/>
                </a:solidFill>
              </a:rPr>
              <a:t>„Es muss nicht in der Bibel stehen. Der Heilige Geist hat uns dies nach und nach gezeigt.“</a:t>
            </a:r>
          </a:p>
        </p:txBody>
      </p:sp>
    </p:spTree>
    <p:extLst>
      <p:ext uri="{BB962C8B-B14F-4D97-AF65-F5344CB8AC3E}">
        <p14:creationId xmlns:p14="http://schemas.microsoft.com/office/powerpoint/2010/main" val="26465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905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oder Lüge - Praxisbeispiele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693866"/>
          </a:xfrm>
          <a:prstGeom prst="rect">
            <a:avLst/>
          </a:prstGeom>
          <a:noFill/>
        </p:spPr>
        <p:txBody>
          <a:bodyPr wrap="square" rtlCol="0">
            <a:spAutoFit/>
          </a:bodyPr>
          <a:lstStyle/>
          <a:p>
            <a:pPr algn="just"/>
            <a:r>
              <a:rPr lang="de-DE" sz="2800" b="1" dirty="0">
                <a:solidFill>
                  <a:schemeClr val="bg1"/>
                </a:solidFill>
              </a:rPr>
              <a:t>„Was ist nötig, um Barmherzigkeit zu erlangen? Eine bestimmte innere Haltung?“</a:t>
            </a:r>
          </a:p>
          <a:p>
            <a:pPr algn="just"/>
            <a:endParaRPr lang="de-DE" sz="2800" b="1" dirty="0">
              <a:solidFill>
                <a:schemeClr val="bg1"/>
              </a:solidFill>
            </a:endParaRPr>
          </a:p>
          <a:p>
            <a:pPr algn="just"/>
            <a:r>
              <a:rPr lang="de-DE" sz="2800" b="1" dirty="0">
                <a:solidFill>
                  <a:schemeClr val="bg1"/>
                </a:solidFill>
              </a:rPr>
              <a:t>„Mit kommt da ein Satz in den Sinn: „Ich kann nicht mehr!“ An einem bestimmten Punkt hat man das Bedürfnis, sich verstanden zu fühlen, auf dem Weg der Besserung und Heilung, ja der Vergebung. Man hat das Bedürfnis, wieder aufzustehen und seinen Weg wieder aufzunehmen. So steht es in den Psalmen: Das Opfer, das Gott gefällt, ist ein zerknirschter Geist, ein zerbrochenes und zerschlagenes Herz wirst du, Gott, nicht verschmähen. (Psalm 51,19). Der hl. Augustinus schrieb: „Suche in deinem Herzen, was Gott wohlgefällt. Zerschmettere dein Herz. Du fürchtest, dass es in Splitter also untergeht? Doch von den Lippen des Psalmisten…</a:t>
            </a:r>
          </a:p>
        </p:txBody>
      </p:sp>
    </p:spTree>
    <p:extLst>
      <p:ext uri="{BB962C8B-B14F-4D97-AF65-F5344CB8AC3E}">
        <p14:creationId xmlns:p14="http://schemas.microsoft.com/office/powerpoint/2010/main" val="345587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Abgrenzung von Begriffen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3570208"/>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häufig verwendeter Begriff: </a:t>
            </a:r>
          </a:p>
          <a:p>
            <a:pPr marL="1257300" lvl="2" indent="-342900">
              <a:buFont typeface="Arial" panose="020B0604020202020204" pitchFamily="34" charset="0"/>
              <a:buChar char="•"/>
            </a:pPr>
            <a:r>
              <a:rPr lang="de-DE" sz="3200" b="1" dirty="0">
                <a:solidFill>
                  <a:schemeClr val="bg1"/>
                </a:solidFill>
              </a:rPr>
              <a:t>Irrlehre</a:t>
            </a:r>
          </a:p>
          <a:p>
            <a:pPr marL="342900" indent="-342900">
              <a:buFont typeface="Arial" panose="020B0604020202020204" pitchFamily="34" charset="0"/>
              <a:buChar char="•"/>
            </a:pPr>
            <a:endParaRPr lang="de-DE" sz="3600" b="1" dirty="0">
              <a:solidFill>
                <a:schemeClr val="bg1"/>
              </a:solidFill>
            </a:endParaRPr>
          </a:p>
          <a:p>
            <a:pPr marL="342900" indent="-342900">
              <a:buFont typeface="Arial" panose="020B0604020202020204" pitchFamily="34" charset="0"/>
              <a:buChar char="•"/>
            </a:pPr>
            <a:r>
              <a:rPr lang="de-DE" sz="3600" b="1" dirty="0">
                <a:solidFill>
                  <a:schemeClr val="bg1"/>
                </a:solidFill>
              </a:rPr>
              <a:t>Aber</a:t>
            </a:r>
          </a:p>
          <a:p>
            <a:pPr marL="1257300" lvl="2" indent="-342900">
              <a:buFont typeface="Arial" panose="020B0604020202020204" pitchFamily="34" charset="0"/>
              <a:buChar char="•"/>
            </a:pPr>
            <a:r>
              <a:rPr lang="de-DE" sz="3200" b="1" dirty="0">
                <a:solidFill>
                  <a:schemeClr val="bg1"/>
                </a:solidFill>
              </a:rPr>
              <a:t>Kommt in der Bibel nicht vor</a:t>
            </a:r>
          </a:p>
          <a:p>
            <a:pPr marL="1257300" lvl="2" indent="-342900">
              <a:buFont typeface="Arial" panose="020B0604020202020204" pitchFamily="34" charset="0"/>
              <a:buChar char="•"/>
            </a:pPr>
            <a:endParaRPr lang="de-DE" sz="3600" b="1" dirty="0"/>
          </a:p>
          <a:p>
            <a:endParaRPr lang="de-DE" sz="1000" b="1" dirty="0"/>
          </a:p>
        </p:txBody>
      </p:sp>
    </p:spTree>
    <p:extLst>
      <p:ext uri="{BB962C8B-B14F-4D97-AF65-F5344CB8AC3E}">
        <p14:creationId xmlns:p14="http://schemas.microsoft.com/office/powerpoint/2010/main" val="340166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905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oder Lüge - Praxisbeispiele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3539430"/>
          </a:xfrm>
          <a:prstGeom prst="rect">
            <a:avLst/>
          </a:prstGeom>
          <a:noFill/>
        </p:spPr>
        <p:txBody>
          <a:bodyPr wrap="square" rtlCol="0">
            <a:spAutoFit/>
          </a:bodyPr>
          <a:lstStyle/>
          <a:p>
            <a:pPr algn="just"/>
            <a:r>
              <a:rPr lang="de-DE" sz="2800" b="1" dirty="0">
                <a:solidFill>
                  <a:schemeClr val="bg1"/>
                </a:solidFill>
              </a:rPr>
              <a:t>…hören wir: Erschaffe mir Gott, ein reines Herz. Das unreine Herz muss also zerstört werden, damit das reine erschaffen werden kann. Wenn wir sündigen, müssen wir Abscheu vor uns selbst fühlen, denn die Sünden missfallen Gott. Und wenn wir feststellen, dass wir nicht ohne Sünde sind, sollten wir wenigstens hierin versuchen, Gott gleich zu sein: im Missfallen dessen, was Gott missfällt.“ Die KV lehrten, dass dieses zerschmetterte Herz die Gabe ist, die Gott am meisten liebt…“</a:t>
            </a:r>
          </a:p>
        </p:txBody>
      </p:sp>
    </p:spTree>
    <p:extLst>
      <p:ext uri="{BB962C8B-B14F-4D97-AF65-F5344CB8AC3E}">
        <p14:creationId xmlns:p14="http://schemas.microsoft.com/office/powerpoint/2010/main" val="160314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905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Wahrheit oder Lüge - Praxisbeispiele </a:t>
            </a:r>
          </a:p>
          <a:p>
            <a:endParaRPr lang="de-DE" sz="1000" b="1" dirty="0"/>
          </a:p>
        </p:txBody>
      </p:sp>
      <p:pic>
        <p:nvPicPr>
          <p:cNvPr id="6" name="Grafik 5">
            <a:extLst>
              <a:ext uri="{FF2B5EF4-FFF2-40B4-BE49-F238E27FC236}">
                <a16:creationId xmlns:a16="http://schemas.microsoft.com/office/drawing/2014/main" id="{E7BD03DB-46E4-41CD-92AE-CC1F1DCF3738}"/>
              </a:ext>
            </a:extLst>
          </p:cNvPr>
          <p:cNvPicPr>
            <a:picLocks noChangeAspect="1"/>
          </p:cNvPicPr>
          <p:nvPr/>
        </p:nvPicPr>
        <p:blipFill rotWithShape="1">
          <a:blip r:embed="rId4">
            <a:extLst>
              <a:ext uri="{28A0092B-C50C-407E-A947-70E740481C1C}">
                <a14:useLocalDpi xmlns:a14="http://schemas.microsoft.com/office/drawing/2010/main" val="0"/>
              </a:ext>
            </a:extLst>
          </a:blip>
          <a:srcRect t="8250" b="12981"/>
          <a:stretch/>
        </p:blipFill>
        <p:spPr>
          <a:xfrm>
            <a:off x="2424387" y="753704"/>
            <a:ext cx="7059930" cy="5831702"/>
          </a:xfrm>
          <a:prstGeom prst="rect">
            <a:avLst/>
          </a:prstGeom>
        </p:spPr>
      </p:pic>
    </p:spTree>
    <p:extLst>
      <p:ext uri="{BB962C8B-B14F-4D97-AF65-F5344CB8AC3E}">
        <p14:creationId xmlns:p14="http://schemas.microsoft.com/office/powerpoint/2010/main" val="597106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Abgrenzung von Begriffen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2831544"/>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Biblische Begriffe (</a:t>
            </a:r>
            <a:r>
              <a:rPr lang="de-DE" sz="3600" b="1" dirty="0" err="1">
                <a:solidFill>
                  <a:schemeClr val="bg1"/>
                </a:solidFill>
              </a:rPr>
              <a:t>ElbÜb</a:t>
            </a:r>
            <a:r>
              <a:rPr lang="de-DE" sz="3600" b="1" dirty="0">
                <a:solidFill>
                  <a:schemeClr val="bg1"/>
                </a:solidFill>
              </a:rPr>
              <a:t>): </a:t>
            </a:r>
          </a:p>
          <a:p>
            <a:pPr marL="1257300" lvl="2" indent="-342900">
              <a:buFont typeface="Arial" panose="020B0604020202020204" pitchFamily="34" charset="0"/>
              <a:buChar char="•"/>
            </a:pPr>
            <a:endParaRPr lang="de-DE" sz="3600" b="1" dirty="0">
              <a:solidFill>
                <a:schemeClr val="bg1"/>
              </a:solidFill>
            </a:endParaRPr>
          </a:p>
          <a:p>
            <a:pPr marL="1257300" lvl="2" indent="-342900">
              <a:buFont typeface="Arial" panose="020B0604020202020204" pitchFamily="34" charset="0"/>
              <a:buChar char="•"/>
            </a:pPr>
            <a:r>
              <a:rPr lang="de-DE" sz="3200" b="1" dirty="0">
                <a:solidFill>
                  <a:schemeClr val="bg1"/>
                </a:solidFill>
              </a:rPr>
              <a:t>irreführen</a:t>
            </a:r>
          </a:p>
          <a:p>
            <a:pPr marL="1257300" lvl="2" indent="-342900">
              <a:buFont typeface="Arial" panose="020B0604020202020204" pitchFamily="34" charset="0"/>
              <a:buChar char="•"/>
            </a:pPr>
            <a:r>
              <a:rPr lang="de-DE" sz="3200" b="1" dirty="0">
                <a:solidFill>
                  <a:schemeClr val="bg1"/>
                </a:solidFill>
              </a:rPr>
              <a:t>irreleiten</a:t>
            </a:r>
          </a:p>
          <a:p>
            <a:pPr marL="1257300" lvl="2" indent="-342900">
              <a:buFont typeface="Arial" panose="020B0604020202020204" pitchFamily="34" charset="0"/>
              <a:buChar char="•"/>
            </a:pPr>
            <a:r>
              <a:rPr lang="de-DE" sz="3200" b="1" dirty="0">
                <a:solidFill>
                  <a:schemeClr val="bg1"/>
                </a:solidFill>
              </a:rPr>
              <a:t>verführen, Verführer, Verführung</a:t>
            </a:r>
            <a:endParaRPr lang="de-DE" sz="3200" b="1" dirty="0"/>
          </a:p>
          <a:p>
            <a:endParaRPr lang="de-DE" sz="1000" b="1" dirty="0"/>
          </a:p>
        </p:txBody>
      </p:sp>
    </p:spTree>
    <p:extLst>
      <p:ext uri="{BB962C8B-B14F-4D97-AF65-F5344CB8AC3E}">
        <p14:creationId xmlns:p14="http://schemas.microsoft.com/office/powerpoint/2010/main" val="231628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Abgrenzung von Begriffen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4370427"/>
          </a:xfrm>
          <a:prstGeom prst="rect">
            <a:avLst/>
          </a:prstGeom>
          <a:noFill/>
        </p:spPr>
        <p:txBody>
          <a:bodyPr wrap="square" rtlCol="0">
            <a:spAutoFit/>
          </a:bodyPr>
          <a:lstStyle/>
          <a:p>
            <a:pPr marL="342900" indent="-342900">
              <a:buFont typeface="Arial" panose="020B0604020202020204" pitchFamily="34" charset="0"/>
              <a:buChar char="•"/>
            </a:pPr>
            <a:r>
              <a:rPr lang="de-DE" sz="3600" b="1" dirty="0">
                <a:solidFill>
                  <a:schemeClr val="bg1"/>
                </a:solidFill>
              </a:rPr>
              <a:t>Was versteht die Bibel unter „verführen“ / „irreleiten“? </a:t>
            </a:r>
          </a:p>
          <a:p>
            <a:pPr marL="1257300" lvl="2" indent="-342900">
              <a:buFont typeface="Arial" panose="020B0604020202020204" pitchFamily="34" charset="0"/>
              <a:buChar char="•"/>
            </a:pPr>
            <a:endParaRPr lang="de-DE" sz="3600" b="1" dirty="0">
              <a:solidFill>
                <a:schemeClr val="bg1"/>
              </a:solidFill>
            </a:endParaRPr>
          </a:p>
          <a:p>
            <a:pPr marL="1257300" lvl="2" indent="-342900">
              <a:buFont typeface="Arial" panose="020B0604020202020204" pitchFamily="34" charset="0"/>
              <a:buChar char="•"/>
            </a:pPr>
            <a:r>
              <a:rPr lang="de-DE" sz="3200" b="1" dirty="0">
                <a:solidFill>
                  <a:schemeClr val="bg1"/>
                </a:solidFill>
              </a:rPr>
              <a:t>1. Könige 14,16</a:t>
            </a:r>
          </a:p>
          <a:p>
            <a:pPr marL="1257300" lvl="2" indent="-342900">
              <a:buFont typeface="Arial" panose="020B0604020202020204" pitchFamily="34" charset="0"/>
              <a:buChar char="•"/>
            </a:pPr>
            <a:r>
              <a:rPr lang="de-DE" sz="3200" b="1" dirty="0">
                <a:solidFill>
                  <a:schemeClr val="bg1"/>
                </a:solidFill>
              </a:rPr>
              <a:t>Jer. 23,13-17</a:t>
            </a:r>
          </a:p>
          <a:p>
            <a:pPr marL="1257300" lvl="2" indent="-342900">
              <a:buFont typeface="Arial" panose="020B0604020202020204" pitchFamily="34" charset="0"/>
              <a:buChar char="•"/>
            </a:pPr>
            <a:r>
              <a:rPr lang="de-DE" sz="3200" b="1" dirty="0">
                <a:solidFill>
                  <a:schemeClr val="bg1"/>
                </a:solidFill>
              </a:rPr>
              <a:t>Mt. 24,4ff</a:t>
            </a:r>
          </a:p>
          <a:p>
            <a:pPr marL="1257300" lvl="2" indent="-342900">
              <a:buFont typeface="Arial" panose="020B0604020202020204" pitchFamily="34" charset="0"/>
              <a:buChar char="•"/>
            </a:pPr>
            <a:r>
              <a:rPr lang="de-DE" sz="3200" b="1" dirty="0" err="1">
                <a:solidFill>
                  <a:schemeClr val="bg1"/>
                </a:solidFill>
              </a:rPr>
              <a:t>Rm</a:t>
            </a:r>
            <a:r>
              <a:rPr lang="de-DE" sz="3200" b="1" dirty="0">
                <a:solidFill>
                  <a:schemeClr val="bg1"/>
                </a:solidFill>
              </a:rPr>
              <a:t>. 16,17-18</a:t>
            </a:r>
          </a:p>
          <a:p>
            <a:pPr marL="1257300" lvl="2" indent="-342900">
              <a:buFont typeface="Arial" panose="020B0604020202020204" pitchFamily="34" charset="0"/>
              <a:buChar char="•"/>
            </a:pPr>
            <a:r>
              <a:rPr lang="de-DE" sz="3200" b="1" dirty="0">
                <a:solidFill>
                  <a:schemeClr val="bg1"/>
                </a:solidFill>
              </a:rPr>
              <a:t>2. Thes. 2,1-3</a:t>
            </a:r>
            <a:endParaRPr lang="de-DE" sz="3200" b="1" dirty="0"/>
          </a:p>
          <a:p>
            <a:endParaRPr lang="de-DE" sz="1000" b="1" dirty="0"/>
          </a:p>
        </p:txBody>
      </p:sp>
    </p:spTree>
    <p:extLst>
      <p:ext uri="{BB962C8B-B14F-4D97-AF65-F5344CB8AC3E}">
        <p14:creationId xmlns:p14="http://schemas.microsoft.com/office/powerpoint/2010/main" val="269022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Abgrenzung von Begriffen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4370427"/>
          </a:xfrm>
          <a:prstGeom prst="rect">
            <a:avLst/>
          </a:prstGeom>
          <a:noFill/>
        </p:spPr>
        <p:txBody>
          <a:bodyPr wrap="square" rtlCol="0">
            <a:spAutoFit/>
          </a:bodyPr>
          <a:lstStyle/>
          <a:p>
            <a:pPr marL="342900" indent="-342900" algn="just">
              <a:buFont typeface="Arial" panose="020B0604020202020204" pitchFamily="34" charset="0"/>
              <a:buChar char="•"/>
            </a:pPr>
            <a:r>
              <a:rPr lang="de-DE" sz="3600" b="1" dirty="0">
                <a:solidFill>
                  <a:schemeClr val="bg1"/>
                </a:solidFill>
              </a:rPr>
              <a:t>Die Bibel gebraucht „verführen“ / „irreleiten“ vor allem dann, wenn es um Lehren geht, die… </a:t>
            </a:r>
          </a:p>
          <a:p>
            <a:pPr marL="1257300" lvl="2" indent="-342900" algn="just">
              <a:buFont typeface="Arial" panose="020B0604020202020204" pitchFamily="34" charset="0"/>
              <a:buChar char="•"/>
            </a:pPr>
            <a:endParaRPr lang="de-DE" sz="3600" b="1" dirty="0">
              <a:solidFill>
                <a:schemeClr val="bg1"/>
              </a:solidFill>
            </a:endParaRPr>
          </a:p>
          <a:p>
            <a:pPr marL="1257300" lvl="2" indent="-342900" algn="just">
              <a:buFont typeface="Arial" panose="020B0604020202020204" pitchFamily="34" charset="0"/>
              <a:buChar char="•"/>
            </a:pPr>
            <a:r>
              <a:rPr lang="de-DE" sz="3200" b="1" dirty="0">
                <a:solidFill>
                  <a:schemeClr val="bg1"/>
                </a:solidFill>
              </a:rPr>
              <a:t>…zum Götzendienst… </a:t>
            </a:r>
          </a:p>
          <a:p>
            <a:pPr marL="1257300" lvl="2" indent="-342900" algn="just">
              <a:buFont typeface="Arial" panose="020B0604020202020204" pitchFamily="34" charset="0"/>
              <a:buChar char="•"/>
            </a:pPr>
            <a:r>
              <a:rPr lang="de-DE" sz="3200" b="1" dirty="0">
                <a:solidFill>
                  <a:schemeClr val="bg1"/>
                </a:solidFill>
              </a:rPr>
              <a:t>…weg von Gottes Geboten / Wort…</a:t>
            </a:r>
          </a:p>
          <a:p>
            <a:pPr marL="1257300" lvl="2" indent="-342900" algn="just">
              <a:buFont typeface="Arial" panose="020B0604020202020204" pitchFamily="34" charset="0"/>
              <a:buChar char="•"/>
            </a:pPr>
            <a:r>
              <a:rPr lang="de-DE" sz="3200" b="1" dirty="0">
                <a:solidFill>
                  <a:schemeClr val="bg1"/>
                </a:solidFill>
              </a:rPr>
              <a:t>…weg von Christus…</a:t>
            </a:r>
          </a:p>
          <a:p>
            <a:pPr marL="1257300" lvl="2" indent="-342900" algn="just">
              <a:buFont typeface="Arial" panose="020B0604020202020204" pitchFamily="34" charset="0"/>
              <a:buChar char="•"/>
            </a:pPr>
            <a:r>
              <a:rPr lang="de-DE" sz="3200" b="1" dirty="0">
                <a:solidFill>
                  <a:schemeClr val="bg1"/>
                </a:solidFill>
              </a:rPr>
              <a:t>…zu Spaltungen / Sektiererei…</a:t>
            </a:r>
          </a:p>
          <a:p>
            <a:pPr marL="1257300" lvl="2" indent="-342900" algn="just">
              <a:buFont typeface="Arial" panose="020B0604020202020204" pitchFamily="34" charset="0"/>
              <a:buChar char="•"/>
            </a:pPr>
            <a:r>
              <a:rPr lang="de-DE" sz="3200" b="1" dirty="0">
                <a:solidFill>
                  <a:schemeClr val="bg1"/>
                </a:solidFill>
              </a:rPr>
              <a:t>…und zur Erschütterung des Glaubens führen</a:t>
            </a:r>
            <a:endParaRPr lang="de-DE" sz="3200" b="1" dirty="0"/>
          </a:p>
          <a:p>
            <a:endParaRPr lang="de-DE" sz="1000" b="1" dirty="0"/>
          </a:p>
        </p:txBody>
      </p:sp>
    </p:spTree>
    <p:extLst>
      <p:ext uri="{BB962C8B-B14F-4D97-AF65-F5344CB8AC3E}">
        <p14:creationId xmlns:p14="http://schemas.microsoft.com/office/powerpoint/2010/main" val="389875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Abgrenzung von Begriffen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5909310"/>
          </a:xfrm>
          <a:prstGeom prst="rect">
            <a:avLst/>
          </a:prstGeom>
          <a:noFill/>
        </p:spPr>
        <p:txBody>
          <a:bodyPr wrap="square" rtlCol="0">
            <a:spAutoFit/>
          </a:bodyPr>
          <a:lstStyle/>
          <a:p>
            <a:pPr marL="342900" indent="-342900" algn="just">
              <a:buFont typeface="Arial" panose="020B0604020202020204" pitchFamily="34" charset="0"/>
              <a:buChar char="•"/>
            </a:pPr>
            <a:r>
              <a:rPr lang="de-DE" sz="3600" b="1" dirty="0">
                <a:solidFill>
                  <a:schemeClr val="bg1"/>
                </a:solidFill>
              </a:rPr>
              <a:t>Rede von Verführung immer dann, wenn es also um…</a:t>
            </a:r>
          </a:p>
          <a:p>
            <a:pPr marL="1257300" lvl="2" indent="-342900" algn="just">
              <a:buFont typeface="Arial" panose="020B0604020202020204" pitchFamily="34" charset="0"/>
              <a:buChar char="•"/>
            </a:pPr>
            <a:endParaRPr lang="de-DE" sz="3600" b="1" dirty="0">
              <a:solidFill>
                <a:schemeClr val="bg1"/>
              </a:solidFill>
            </a:endParaRPr>
          </a:p>
          <a:p>
            <a:pPr marL="1257300" lvl="2" indent="-342900" algn="just">
              <a:buFont typeface="Arial" panose="020B0604020202020204" pitchFamily="34" charset="0"/>
              <a:buChar char="•"/>
            </a:pPr>
            <a:r>
              <a:rPr lang="de-DE" sz="3200" b="1" dirty="0">
                <a:solidFill>
                  <a:schemeClr val="bg1"/>
                </a:solidFill>
              </a:rPr>
              <a:t>falsche Lehren zu Kernthemen des Glaubens…</a:t>
            </a:r>
          </a:p>
          <a:p>
            <a:pPr marL="1257300" lvl="2" indent="-342900" algn="just">
              <a:buFont typeface="Arial" panose="020B0604020202020204" pitchFamily="34" charset="0"/>
              <a:buChar char="•"/>
            </a:pPr>
            <a:r>
              <a:rPr lang="de-DE" sz="3200" b="1" dirty="0">
                <a:solidFill>
                  <a:schemeClr val="bg1"/>
                </a:solidFill>
              </a:rPr>
              <a:t>…und damit um Irreführung der Gläubigen geht </a:t>
            </a:r>
          </a:p>
          <a:p>
            <a:pPr lvl="2" algn="just"/>
            <a:r>
              <a:rPr lang="de-DE" sz="3200" b="1" dirty="0">
                <a:solidFill>
                  <a:schemeClr val="bg1"/>
                </a:solidFill>
              </a:rPr>
              <a:t>oder / und</a:t>
            </a:r>
          </a:p>
          <a:p>
            <a:pPr marL="1257300" lvl="2" indent="-342900" algn="just">
              <a:buFont typeface="Arial" panose="020B0604020202020204" pitchFamily="34" charset="0"/>
              <a:buChar char="•"/>
            </a:pPr>
            <a:r>
              <a:rPr lang="de-DE" sz="3200" b="1" dirty="0">
                <a:solidFill>
                  <a:schemeClr val="bg1"/>
                </a:solidFill>
              </a:rPr>
              <a:t>Lehren, die der Gemeinde schweren Schaden zufügen</a:t>
            </a:r>
          </a:p>
          <a:p>
            <a:pPr marL="1257300" lvl="2" indent="-342900" algn="just">
              <a:buFont typeface="Arial" panose="020B0604020202020204" pitchFamily="34" charset="0"/>
              <a:buChar char="•"/>
            </a:pPr>
            <a:endParaRPr lang="de-DE" sz="3600" b="1" dirty="0">
              <a:solidFill>
                <a:schemeClr val="bg1"/>
              </a:solidFill>
            </a:endParaRPr>
          </a:p>
          <a:p>
            <a:pPr marL="342900" indent="-342900" algn="just">
              <a:buFont typeface="Arial" panose="020B0604020202020204" pitchFamily="34" charset="0"/>
              <a:buChar char="•"/>
            </a:pPr>
            <a:r>
              <a:rPr lang="de-DE" sz="3200" b="1" dirty="0">
                <a:solidFill>
                  <a:schemeClr val="bg1"/>
                </a:solidFill>
              </a:rPr>
              <a:t>WICHTIG: müssen dazu auch lernen, Lehren zu Ende zu denken</a:t>
            </a:r>
          </a:p>
          <a:p>
            <a:endParaRPr lang="de-DE" sz="1000" b="1" dirty="0"/>
          </a:p>
        </p:txBody>
      </p:sp>
    </p:spTree>
    <p:extLst>
      <p:ext uri="{BB962C8B-B14F-4D97-AF65-F5344CB8AC3E}">
        <p14:creationId xmlns:p14="http://schemas.microsoft.com/office/powerpoint/2010/main" val="315406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Abgrenzung von Begriffen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3939540"/>
          </a:xfrm>
          <a:prstGeom prst="rect">
            <a:avLst/>
          </a:prstGeom>
          <a:noFill/>
        </p:spPr>
        <p:txBody>
          <a:bodyPr wrap="square" rtlCol="0">
            <a:spAutoFit/>
          </a:bodyPr>
          <a:lstStyle/>
          <a:p>
            <a:pPr marL="342900" indent="-342900" algn="just">
              <a:buFont typeface="Arial" panose="020B0604020202020204" pitchFamily="34" charset="0"/>
              <a:buChar char="•"/>
            </a:pPr>
            <a:r>
              <a:rPr lang="de-DE" sz="3600" b="1" dirty="0">
                <a:solidFill>
                  <a:schemeClr val="bg1"/>
                </a:solidFill>
              </a:rPr>
              <a:t>sehen diese massiven Auswirkungen auch in den verwendeten Begriffen</a:t>
            </a:r>
          </a:p>
          <a:p>
            <a:pPr marL="1257300" lvl="2" indent="-342900" algn="just">
              <a:buFont typeface="Arial" panose="020B0604020202020204" pitchFamily="34" charset="0"/>
              <a:buChar char="•"/>
            </a:pPr>
            <a:endParaRPr lang="de-DE" sz="3600" b="1" dirty="0">
              <a:solidFill>
                <a:schemeClr val="bg1"/>
              </a:solidFill>
            </a:endParaRPr>
          </a:p>
          <a:p>
            <a:pPr marL="1257300" lvl="2" indent="-342900" algn="just">
              <a:buFont typeface="Arial" panose="020B0604020202020204" pitchFamily="34" charset="0"/>
              <a:buChar char="•"/>
            </a:pPr>
            <a:r>
              <a:rPr lang="de-DE" sz="3200" b="1" dirty="0">
                <a:solidFill>
                  <a:schemeClr val="bg1"/>
                </a:solidFill>
              </a:rPr>
              <a:t>z.B. Mt. 18,7: </a:t>
            </a:r>
            <a:r>
              <a:rPr lang="de-DE" sz="3200" b="1" dirty="0" err="1">
                <a:solidFill>
                  <a:schemeClr val="bg1"/>
                </a:solidFill>
              </a:rPr>
              <a:t>skandalon</a:t>
            </a:r>
            <a:endParaRPr lang="de-DE" sz="3200" b="1" dirty="0">
              <a:solidFill>
                <a:schemeClr val="bg1"/>
              </a:solidFill>
            </a:endParaRPr>
          </a:p>
          <a:p>
            <a:pPr marL="1257300" lvl="2" indent="-342900" algn="just">
              <a:buFont typeface="Arial" panose="020B0604020202020204" pitchFamily="34" charset="0"/>
              <a:buChar char="•"/>
            </a:pPr>
            <a:endParaRPr lang="de-DE" sz="3200" b="1" dirty="0">
              <a:solidFill>
                <a:schemeClr val="bg1"/>
              </a:solidFill>
            </a:endParaRPr>
          </a:p>
          <a:p>
            <a:pPr marL="1257300" lvl="2" indent="-342900" algn="just">
              <a:buFont typeface="Arial" panose="020B0604020202020204" pitchFamily="34" charset="0"/>
              <a:buChar char="•"/>
            </a:pPr>
            <a:r>
              <a:rPr lang="de-DE" sz="3200" b="1" dirty="0">
                <a:solidFill>
                  <a:schemeClr val="bg1"/>
                </a:solidFill>
              </a:rPr>
              <a:t>z.B. Offb. 12,9: </a:t>
            </a:r>
            <a:r>
              <a:rPr lang="de-DE" sz="3200" b="1" dirty="0" err="1">
                <a:solidFill>
                  <a:schemeClr val="bg1"/>
                </a:solidFill>
              </a:rPr>
              <a:t>planao</a:t>
            </a:r>
            <a:endParaRPr lang="de-DE" sz="3200" b="1" dirty="0">
              <a:solidFill>
                <a:schemeClr val="bg1"/>
              </a:solidFill>
            </a:endParaRPr>
          </a:p>
          <a:p>
            <a:pPr marL="1257300" lvl="2" indent="-342900" algn="just">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148669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7B7375-0A47-4F04-98EB-10D45B1208C4}"/>
              </a:ext>
            </a:extLst>
          </p:cNvPr>
          <p:cNvSpPr>
            <a:spLocks noGrp="1"/>
          </p:cNvSpPr>
          <p:nvPr>
            <p:ph type="ctrTitle"/>
          </p:nvPr>
        </p:nvSpPr>
        <p:spPr/>
        <p:txBody>
          <a:bodyPr/>
          <a:lstStyle/>
          <a:p>
            <a:endParaRPr lang="de-DE"/>
          </a:p>
        </p:txBody>
      </p:sp>
      <p:sp>
        <p:nvSpPr>
          <p:cNvPr id="3" name="Untertitel 2">
            <a:extLst>
              <a:ext uri="{FF2B5EF4-FFF2-40B4-BE49-F238E27FC236}">
                <a16:creationId xmlns:a16="http://schemas.microsoft.com/office/drawing/2014/main" id="{6D5E5820-B8F8-4CC4-B388-8F670C628E0A}"/>
              </a:ext>
            </a:extLst>
          </p:cNvPr>
          <p:cNvSpPr>
            <a:spLocks noGrp="1"/>
          </p:cNvSpPr>
          <p:nvPr>
            <p:ph type="subTitle" idx="1"/>
          </p:nvPr>
        </p:nvSpPr>
        <p:spPr/>
        <p:txBody>
          <a:bodyPr/>
          <a:lstStyle/>
          <a:p>
            <a:endParaRPr lang="de-DE"/>
          </a:p>
        </p:txBody>
      </p:sp>
      <p:pic>
        <p:nvPicPr>
          <p:cNvPr id="5" name="Grafik 4">
            <a:extLst>
              <a:ext uri="{FF2B5EF4-FFF2-40B4-BE49-F238E27FC236}">
                <a16:creationId xmlns:a16="http://schemas.microsoft.com/office/drawing/2014/main" id="{1976B970-F768-4B7D-A2BA-7B6A425AEE78}"/>
              </a:ext>
            </a:extLst>
          </p:cNvPr>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 y="-1"/>
            <a:ext cx="12232189" cy="6858001"/>
          </a:xfrm>
          <a:prstGeom prst="rect">
            <a:avLst/>
          </a:prstGeom>
        </p:spPr>
      </p:pic>
      <p:sp>
        <p:nvSpPr>
          <p:cNvPr id="7" name="Textfeld 6">
            <a:extLst>
              <a:ext uri="{FF2B5EF4-FFF2-40B4-BE49-F238E27FC236}">
                <a16:creationId xmlns:a16="http://schemas.microsoft.com/office/drawing/2014/main" id="{8CD662FE-1DE1-4626-8642-FC2FEB5E173F}"/>
              </a:ext>
            </a:extLst>
          </p:cNvPr>
          <p:cNvSpPr txBox="1"/>
          <p:nvPr/>
        </p:nvSpPr>
        <p:spPr>
          <a:xfrm>
            <a:off x="5984384" y="6642556"/>
            <a:ext cx="6207616" cy="215444"/>
          </a:xfrm>
          <a:prstGeom prst="rect">
            <a:avLst/>
          </a:prstGeom>
          <a:noFill/>
        </p:spPr>
        <p:txBody>
          <a:bodyPr wrap="square">
            <a:spAutoFit/>
          </a:bodyPr>
          <a:lstStyle/>
          <a:p>
            <a:pPr algn="r"/>
            <a:r>
              <a:rPr lang="de-DE" sz="800" dirty="0"/>
              <a:t>https://johannes-gemeinde.de/components/com_rseventspro/assets/images/events/1255912607941828.jpg</a:t>
            </a:r>
          </a:p>
        </p:txBody>
      </p:sp>
      <p:sp>
        <p:nvSpPr>
          <p:cNvPr id="8" name="Textfeld 7">
            <a:extLst>
              <a:ext uri="{FF2B5EF4-FFF2-40B4-BE49-F238E27FC236}">
                <a16:creationId xmlns:a16="http://schemas.microsoft.com/office/drawing/2014/main" id="{6F4D7AD5-F2C0-44C5-9BD6-D8C8BC5DF392}"/>
              </a:ext>
            </a:extLst>
          </p:cNvPr>
          <p:cNvSpPr txBox="1"/>
          <p:nvPr/>
        </p:nvSpPr>
        <p:spPr>
          <a:xfrm>
            <a:off x="980941" y="122209"/>
            <a:ext cx="10006885" cy="800219"/>
          </a:xfrm>
          <a:prstGeom prst="rect">
            <a:avLst/>
          </a:prstGeom>
          <a:noFill/>
        </p:spPr>
        <p:txBody>
          <a:bodyPr wrap="square" rtlCol="0">
            <a:spAutoFit/>
          </a:bodyPr>
          <a:lstStyle/>
          <a:p>
            <a:r>
              <a:rPr lang="de-DE" sz="2400" dirty="0"/>
              <a:t> </a:t>
            </a:r>
            <a:r>
              <a:rPr lang="de-DE" sz="3600" b="1" dirty="0">
                <a:solidFill>
                  <a:schemeClr val="bg1"/>
                </a:solidFill>
              </a:rPr>
              <a:t>Abgrenzung von Begriffen </a:t>
            </a:r>
          </a:p>
          <a:p>
            <a:endParaRPr lang="de-DE" sz="1000" b="1" dirty="0"/>
          </a:p>
        </p:txBody>
      </p:sp>
      <p:sp>
        <p:nvSpPr>
          <p:cNvPr id="9" name="Textfeld 8">
            <a:extLst>
              <a:ext uri="{FF2B5EF4-FFF2-40B4-BE49-F238E27FC236}">
                <a16:creationId xmlns:a16="http://schemas.microsoft.com/office/drawing/2014/main" id="{F88FEB6A-0780-470F-AE1C-D82E91C4D5FD}"/>
              </a:ext>
            </a:extLst>
          </p:cNvPr>
          <p:cNvSpPr txBox="1"/>
          <p:nvPr/>
        </p:nvSpPr>
        <p:spPr>
          <a:xfrm>
            <a:off x="1092557" y="1085176"/>
            <a:ext cx="10006885" cy="4924425"/>
          </a:xfrm>
          <a:prstGeom prst="rect">
            <a:avLst/>
          </a:prstGeom>
          <a:noFill/>
        </p:spPr>
        <p:txBody>
          <a:bodyPr wrap="square" rtlCol="0">
            <a:spAutoFit/>
          </a:bodyPr>
          <a:lstStyle/>
          <a:p>
            <a:pPr marL="342900" indent="-342900" algn="just">
              <a:buFont typeface="Arial" panose="020B0604020202020204" pitchFamily="34" charset="0"/>
              <a:buChar char="•"/>
            </a:pPr>
            <a:r>
              <a:rPr lang="de-DE" sz="3600" b="1" dirty="0">
                <a:solidFill>
                  <a:schemeClr val="bg1"/>
                </a:solidFill>
              </a:rPr>
              <a:t>Wir sollten aber nicht von Irrlehre / Verführung reden wenn…</a:t>
            </a:r>
          </a:p>
          <a:p>
            <a:pPr marL="1257300" lvl="2" indent="-342900" algn="just">
              <a:buFont typeface="Arial" panose="020B0604020202020204" pitchFamily="34" charset="0"/>
              <a:buChar char="•"/>
            </a:pPr>
            <a:endParaRPr lang="de-DE" sz="3600" b="1" dirty="0">
              <a:solidFill>
                <a:schemeClr val="bg1"/>
              </a:solidFill>
            </a:endParaRPr>
          </a:p>
          <a:p>
            <a:pPr marL="1257300" lvl="2" indent="-342900" algn="just">
              <a:buFont typeface="Arial" panose="020B0604020202020204" pitchFamily="34" charset="0"/>
              <a:buChar char="•"/>
            </a:pPr>
            <a:r>
              <a:rPr lang="de-DE" sz="3200" b="1" dirty="0">
                <a:solidFill>
                  <a:schemeClr val="bg1"/>
                </a:solidFill>
              </a:rPr>
              <a:t>…es um unterschiedliche Lehrmeinungen geht (biblisch begründet)</a:t>
            </a:r>
          </a:p>
          <a:p>
            <a:pPr marL="1257300" lvl="2" indent="-342900" algn="just">
              <a:buFont typeface="Arial" panose="020B0604020202020204" pitchFamily="34" charset="0"/>
              <a:buChar char="•"/>
            </a:pPr>
            <a:endParaRPr lang="de-DE" sz="3200" b="1" dirty="0">
              <a:solidFill>
                <a:schemeClr val="bg1"/>
              </a:solidFill>
            </a:endParaRPr>
          </a:p>
          <a:p>
            <a:pPr marL="1257300" lvl="2" indent="-342900" algn="just">
              <a:buFont typeface="Arial" panose="020B0604020202020204" pitchFamily="34" charset="0"/>
              <a:buChar char="•"/>
            </a:pPr>
            <a:r>
              <a:rPr lang="de-DE" sz="3200" b="1" dirty="0">
                <a:solidFill>
                  <a:schemeClr val="bg1"/>
                </a:solidFill>
              </a:rPr>
              <a:t>…es nur um eine nicht korrekte Auslegung zu einer Stelle geht </a:t>
            </a:r>
          </a:p>
          <a:p>
            <a:pPr marL="1257300" lvl="2" indent="-342900">
              <a:buFont typeface="Arial" panose="020B0604020202020204" pitchFamily="34" charset="0"/>
              <a:buChar char="•"/>
            </a:pPr>
            <a:endParaRPr lang="de-DE" sz="3600" b="1" dirty="0">
              <a:solidFill>
                <a:schemeClr val="bg1"/>
              </a:solidFill>
            </a:endParaRPr>
          </a:p>
          <a:p>
            <a:endParaRPr lang="de-DE" sz="1000" b="1" dirty="0"/>
          </a:p>
        </p:txBody>
      </p:sp>
    </p:spTree>
    <p:extLst>
      <p:ext uri="{BB962C8B-B14F-4D97-AF65-F5344CB8AC3E}">
        <p14:creationId xmlns:p14="http://schemas.microsoft.com/office/powerpoint/2010/main" val="293493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2801</Words>
  <Application>Microsoft Office PowerPoint</Application>
  <PresentationFormat>Breitbild</PresentationFormat>
  <Paragraphs>318</Paragraphs>
  <Slides>31</Slides>
  <Notes>19</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31</vt:i4>
      </vt:variant>
    </vt:vector>
  </HeadingPairs>
  <TitlesOfParts>
    <vt:vector size="35" baseType="lpstr">
      <vt:lpstr>Arial</vt:lpstr>
      <vt:lpstr>Calibri</vt:lpstr>
      <vt:lpstr>Calibri Light</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famil</dc:creator>
  <cp:lastModifiedBy>famil</cp:lastModifiedBy>
  <cp:revision>93</cp:revision>
  <dcterms:created xsi:type="dcterms:W3CDTF">2021-07-14T20:46:31Z</dcterms:created>
  <dcterms:modified xsi:type="dcterms:W3CDTF">2021-12-30T23:02:48Z</dcterms:modified>
</cp:coreProperties>
</file>